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67" r:id="rId2"/>
    <p:sldId id="265" r:id="rId3"/>
    <p:sldId id="341" r:id="rId4"/>
    <p:sldId id="312" r:id="rId5"/>
    <p:sldId id="377" r:id="rId6"/>
    <p:sldId id="266" r:id="rId7"/>
    <p:sldId id="268" r:id="rId8"/>
    <p:sldId id="260" r:id="rId9"/>
    <p:sldId id="386" r:id="rId10"/>
    <p:sldId id="273" r:id="rId11"/>
    <p:sldId id="270" r:id="rId12"/>
    <p:sldId id="342" r:id="rId13"/>
    <p:sldId id="314" r:id="rId14"/>
    <p:sldId id="261" r:id="rId15"/>
    <p:sldId id="262" r:id="rId16"/>
    <p:sldId id="327" r:id="rId17"/>
    <p:sldId id="383" r:id="rId18"/>
    <p:sldId id="384" r:id="rId19"/>
    <p:sldId id="385" r:id="rId20"/>
    <p:sldId id="313" r:id="rId21"/>
    <p:sldId id="332" r:id="rId22"/>
    <p:sldId id="274" r:id="rId23"/>
    <p:sldId id="328" r:id="rId24"/>
    <p:sldId id="329" r:id="rId25"/>
    <p:sldId id="378" r:id="rId26"/>
    <p:sldId id="310" r:id="rId27"/>
    <p:sldId id="379" r:id="rId28"/>
    <p:sldId id="380" r:id="rId29"/>
    <p:sldId id="381" r:id="rId30"/>
    <p:sldId id="351" r:id="rId31"/>
    <p:sldId id="369" r:id="rId32"/>
    <p:sldId id="370" r:id="rId33"/>
    <p:sldId id="371" r:id="rId34"/>
    <p:sldId id="372" r:id="rId35"/>
    <p:sldId id="373" r:id="rId36"/>
    <p:sldId id="374" r:id="rId37"/>
    <p:sldId id="284" r:id="rId38"/>
    <p:sldId id="285" r:id="rId39"/>
    <p:sldId id="387" r:id="rId40"/>
    <p:sldId id="388" r:id="rId41"/>
    <p:sldId id="382" r:id="rId42"/>
    <p:sldId id="368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009900"/>
    <a:srgbClr val="FF9933"/>
    <a:srgbClr val="FF3300"/>
    <a:srgbClr val="FF9900"/>
    <a:srgbClr val="99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82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4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EA PO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cat>
            <c:numRef>
              <c:f>Лист1!$A$2:$A$5</c:f>
              <c:numCache>
                <c:formatCode>Основной</c:formatCode>
                <c:ptCount val="4"/>
              </c:numCache>
            </c:num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3300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RU PTO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Лист1!$A$2:$A$5</c:f>
              <c:numCache>
                <c:formatCode>Основной</c:formatCode>
                <c:ptCount val="4"/>
              </c:numCache>
            </c:numRef>
          </c:cat>
          <c:val>
            <c:numRef>
              <c:f>Лист1!$C$2:$C$5</c:f>
              <c:numCache>
                <c:formatCode>Основной</c:formatCode>
                <c:ptCount val="4"/>
                <c:pt idx="1">
                  <c:v>44000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US PTO/10</c:v>
                </c:pt>
              </c:strCache>
            </c:strRef>
          </c:tx>
          <c:spPr>
            <a:solidFill>
              <a:srgbClr val="FF00EC"/>
            </a:solidFill>
          </c:spPr>
          <c:invertIfNegative val="0"/>
          <c:cat>
            <c:numRef>
              <c:f>Лист1!$A$2:$A$5</c:f>
              <c:numCache>
                <c:formatCode>Основной</c:formatCode>
                <c:ptCount val="4"/>
              </c:numCache>
            </c:numRef>
          </c:cat>
          <c:val>
            <c:numRef>
              <c:f>Лист1!$D$2:$D$5</c:f>
              <c:numCache>
                <c:formatCode>Основной</c:formatCode>
                <c:ptCount val="4"/>
                <c:pt idx="2">
                  <c:v>51500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85632"/>
        <c:axId val="115687424"/>
      </c:barChart>
      <c:catAx>
        <c:axId val="11568563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5687424"/>
        <c:crosses val="autoZero"/>
        <c:auto val="1"/>
        <c:lblAlgn val="ctr"/>
        <c:lblOffset val="100"/>
        <c:noMultiLvlLbl val="0"/>
      </c:catAx>
      <c:valAx>
        <c:axId val="11568742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115685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fld id="{A9FB030C-A320-472C-9BAE-DBBA90188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400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pPr>
              <a:defRPr/>
            </a:pPr>
            <a:fld id="{2DB864D9-E250-402F-93EB-D977697F1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848960-ADC2-4FE6-8B24-2239ED77F326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`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71198-DFDE-44F4-8D14-DB3909279E3F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`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1BD5D6-14AC-42E4-8486-435A060D7A25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`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2C4D-1467-486B-A6EB-E8FCCBD3D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6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4D3E-AC8D-41D6-89A6-0ACE7BB7E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7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7A82-BCA6-467C-8647-0C1EE17AF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B61CB-C59F-4F50-98FD-A82F2FAE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2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B9E9-E88D-4787-9A39-B624BA597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5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5700-551D-44EF-9C59-16E2A0B66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7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5429-7C87-4AB2-8CF4-EAB17AD68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6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F7A7-370F-4B14-A42A-FEC07CA16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00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1772-A5F2-4D2A-8947-D1A5E7066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3CFE-9BAB-42CD-B318-A72A21EF0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C650-7CF2-465C-AB42-041539A4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3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FD023-9662-420F-A56E-D21B4A4F8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3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DF012D5-F4DD-4AA2-A9CB-3E183DFAD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Strategies of IP Protection in RU &amp; Eurasia:</a:t>
            </a:r>
            <a:br>
              <a:rPr lang="en-US" dirty="0" smtClean="0"/>
            </a:br>
            <a:r>
              <a:rPr lang="en-US" dirty="0"/>
              <a:t> LES Asia </a:t>
            </a:r>
            <a:r>
              <a:rPr lang="en-US" dirty="0" smtClean="0"/>
              <a:t>Conference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Hangzhou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October 17</a:t>
            </a:r>
            <a:r>
              <a:rPr lang="en-US" sz="2400" dirty="0" smtClean="0"/>
              <a:t>,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Gorodissky &amp; Partners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Sergey Dorofeev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Preferable Policy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28600" y="2225675"/>
            <a:ext cx="8763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First application should be filed in the national language, if possible</a:t>
            </a:r>
          </a:p>
          <a:p>
            <a:pPr>
              <a:spcBef>
                <a:spcPct val="50000"/>
              </a:spcBef>
              <a:buFontTx/>
              <a:buAutoNum type="arabicParenR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English, French, German language version(s) should be used only as an intermediate material for translation</a:t>
            </a:r>
            <a:endParaRPr lang="ru-RU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8580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7010400" y="1219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9" name="Text Box 16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General Scheme</a:t>
            </a:r>
            <a:endParaRPr lang="ru-RU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228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Formal Examination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0" y="3048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Search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81600" y="2805113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Substantive Examination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761288" y="4876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folHlink"/>
                </a:solidFill>
                <a:effectLst/>
              </a:rPr>
              <a:t>RU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7620000" y="1219200"/>
            <a:ext cx="990600" cy="685800"/>
          </a:xfrm>
          <a:prstGeom prst="ellips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772400" y="1295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effectLst/>
              </a:rPr>
              <a:t>EA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38400" y="3276600"/>
            <a:ext cx="1143000" cy="0"/>
          </a:xfrm>
          <a:prstGeom prst="line">
            <a:avLst/>
          </a:prstGeom>
          <a:noFill/>
          <a:ln w="50800" cap="sq">
            <a:solidFill>
              <a:srgbClr val="00FF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876800" y="3276600"/>
            <a:ext cx="1066800" cy="0"/>
          </a:xfrm>
          <a:prstGeom prst="line">
            <a:avLst/>
          </a:prstGeom>
          <a:noFill/>
          <a:ln w="50800" cap="sq">
            <a:solidFill>
              <a:srgbClr val="00FF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2286000" y="3505200"/>
            <a:ext cx="533400" cy="1676400"/>
          </a:xfrm>
          <a:custGeom>
            <a:avLst/>
            <a:gdLst>
              <a:gd name="T0" fmla="*/ 0 w 336"/>
              <a:gd name="T1" fmla="*/ 1056 h 1056"/>
              <a:gd name="T2" fmla="*/ 192 w 336"/>
              <a:gd name="T3" fmla="*/ 768 h 1056"/>
              <a:gd name="T4" fmla="*/ 336 w 3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056">
                <a:moveTo>
                  <a:pt x="0" y="1056"/>
                </a:moveTo>
                <a:cubicBezTo>
                  <a:pt x="68" y="1000"/>
                  <a:pt x="136" y="944"/>
                  <a:pt x="192" y="768"/>
                </a:cubicBezTo>
                <a:cubicBezTo>
                  <a:pt x="248" y="592"/>
                  <a:pt x="292" y="296"/>
                  <a:pt x="336" y="0"/>
                </a:cubicBezTo>
              </a:path>
            </a:pathLst>
          </a:custGeom>
          <a:noFill/>
          <a:ln w="50800" cap="sq" cmpd="sng">
            <a:solidFill>
              <a:schemeClr val="folHlink"/>
            </a:solidFill>
            <a:prstDash val="solid"/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3886200" y="2286000"/>
            <a:ext cx="1612900" cy="838200"/>
          </a:xfrm>
          <a:custGeom>
            <a:avLst/>
            <a:gdLst>
              <a:gd name="T0" fmla="*/ 0 w 776"/>
              <a:gd name="T1" fmla="*/ 0 h 720"/>
              <a:gd name="T2" fmla="*/ 480 w 776"/>
              <a:gd name="T3" fmla="*/ 96 h 720"/>
              <a:gd name="T4" fmla="*/ 720 w 776"/>
              <a:gd name="T5" fmla="*/ 336 h 720"/>
              <a:gd name="T6" fmla="*/ 768 w 776"/>
              <a:gd name="T7" fmla="*/ 528 h 720"/>
              <a:gd name="T8" fmla="*/ 768 w 776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6" h="720">
                <a:moveTo>
                  <a:pt x="0" y="0"/>
                </a:moveTo>
                <a:cubicBezTo>
                  <a:pt x="180" y="20"/>
                  <a:pt x="360" y="40"/>
                  <a:pt x="480" y="96"/>
                </a:cubicBezTo>
                <a:cubicBezTo>
                  <a:pt x="600" y="152"/>
                  <a:pt x="672" y="264"/>
                  <a:pt x="720" y="336"/>
                </a:cubicBezTo>
                <a:cubicBezTo>
                  <a:pt x="768" y="408"/>
                  <a:pt x="760" y="464"/>
                  <a:pt x="768" y="528"/>
                </a:cubicBezTo>
                <a:cubicBezTo>
                  <a:pt x="776" y="592"/>
                  <a:pt x="772" y="656"/>
                  <a:pt x="768" y="720"/>
                </a:cubicBezTo>
              </a:path>
            </a:pathLst>
          </a:custGeom>
          <a:noFill/>
          <a:ln w="50800" cap="sq" cmpd="sng">
            <a:solidFill>
              <a:schemeClr val="hlink"/>
            </a:solidFill>
            <a:prstDash val="solid"/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838200" y="13398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hlink"/>
                </a:solidFill>
                <a:effectLst/>
                <a:latin typeface="Times New Roman" pitchFamily="18" charset="0"/>
              </a:rPr>
              <a:t>Request for Conducting Substantive Examination</a:t>
            </a:r>
            <a:endParaRPr lang="ru-RU" sz="2800" b="1" i="1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914400" y="51498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folHlink"/>
                </a:solidFill>
                <a:effectLst/>
                <a:latin typeface="Times New Roman" pitchFamily="18" charset="0"/>
              </a:rPr>
              <a:t>Request for Conducting Substantive Examination</a:t>
            </a:r>
            <a:endParaRPr lang="ru-RU" sz="2800" b="1" i="1"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7608888" y="4800600"/>
            <a:ext cx="990600" cy="685800"/>
          </a:xfrm>
          <a:prstGeom prst="ellipse">
            <a:avLst/>
          </a:prstGeom>
          <a:noFill/>
          <a:ln w="38100" cap="sq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7772400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Protectable</a:t>
            </a:r>
            <a:r>
              <a:rPr lang="ru-RU" smtClean="0"/>
              <a:t> </a:t>
            </a:r>
            <a:r>
              <a:rPr lang="en-US" smtClean="0"/>
              <a:t>Subject-Matters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1558925"/>
            <a:ext cx="8915400" cy="259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i="1" smtClean="0">
                <a:latin typeface="Times New Roman" pitchFamily="18" charset="0"/>
              </a:rPr>
              <a:t>		</a:t>
            </a:r>
            <a:r>
              <a:rPr lang="en-US" sz="3600" b="1" i="1" u="sng" smtClean="0">
                <a:latin typeface="Times New Roman" pitchFamily="18" charset="0"/>
              </a:rPr>
              <a:t>Russian Civil Code</a:t>
            </a:r>
            <a:r>
              <a:rPr lang="en-US" i="1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latin typeface="Times New Roman" pitchFamily="18" charset="0"/>
              </a:rPr>
              <a:t>	</a:t>
            </a:r>
            <a:r>
              <a:rPr lang="en-US" sz="2800" i="1" smtClean="0">
                <a:latin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</a:rPr>
              <a:t>Article</a:t>
            </a: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1350. </a:t>
            </a:r>
            <a:r>
              <a:rPr lang="ru-RU" sz="2400" i="1" smtClean="0">
                <a:latin typeface="Times New Roman" pitchFamily="18" charset="0"/>
              </a:rPr>
              <a:t>«</a:t>
            </a:r>
            <a:r>
              <a:rPr lang="en-US" sz="2400" i="1" smtClean="0">
                <a:latin typeface="Times New Roman" pitchFamily="18" charset="0"/>
              </a:rPr>
              <a:t>As invention is protected a technical solution in any field</a:t>
            </a:r>
            <a:r>
              <a:rPr lang="ru-RU" sz="2400" i="1" smtClean="0">
                <a:latin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</a:rPr>
              <a:t>related to</a:t>
            </a: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en-US" sz="2400" i="1" smtClean="0">
                <a:solidFill>
                  <a:srgbClr val="FF9900"/>
                </a:solidFill>
                <a:latin typeface="Times New Roman" pitchFamily="18" charset="0"/>
              </a:rPr>
              <a:t>a product </a:t>
            </a:r>
            <a:r>
              <a:rPr lang="ru-RU" sz="2400" i="1" smtClean="0">
                <a:latin typeface="Times New Roman" pitchFamily="18" charset="0"/>
              </a:rPr>
              <a:t>(</a:t>
            </a:r>
            <a:r>
              <a:rPr lang="en-US" sz="2400" i="1" smtClean="0">
                <a:latin typeface="Times New Roman" pitchFamily="18" charset="0"/>
              </a:rPr>
              <a:t>…</a:t>
            </a:r>
            <a:r>
              <a:rPr lang="ru-RU" sz="2400" i="1" smtClean="0">
                <a:latin typeface="Times New Roman" pitchFamily="18" charset="0"/>
              </a:rPr>
              <a:t>)</a:t>
            </a:r>
            <a:r>
              <a:rPr lang="en-US" sz="2400" i="1" smtClean="0">
                <a:latin typeface="Times New Roman" pitchFamily="18" charset="0"/>
              </a:rPr>
              <a:t> or</a:t>
            </a: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en-US" sz="2400" i="1" smtClean="0">
                <a:solidFill>
                  <a:srgbClr val="FF9900"/>
                </a:solidFill>
                <a:latin typeface="Times New Roman" pitchFamily="18" charset="0"/>
              </a:rPr>
              <a:t>method</a:t>
            </a:r>
            <a:r>
              <a:rPr lang="ru-RU" sz="2400" i="1" smtClean="0">
                <a:latin typeface="Times New Roman" pitchFamily="18" charset="0"/>
              </a:rPr>
              <a:t> (…).»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smtClean="0">
                <a:latin typeface="Times New Roman" pitchFamily="18" charset="0"/>
              </a:rPr>
              <a:t>		Article</a:t>
            </a: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1351. </a:t>
            </a:r>
            <a:r>
              <a:rPr lang="ru-RU" sz="2400" i="1" smtClean="0">
                <a:latin typeface="Times New Roman" pitchFamily="18" charset="0"/>
              </a:rPr>
              <a:t>«</a:t>
            </a:r>
            <a:r>
              <a:rPr lang="en-US" sz="2400" i="1" smtClean="0">
                <a:latin typeface="Times New Roman" pitchFamily="18" charset="0"/>
              </a:rPr>
              <a:t>As utility model is protected a technical solution</a:t>
            </a:r>
            <a:r>
              <a:rPr lang="ru-RU" sz="2400" i="1" smtClean="0">
                <a:latin typeface="Times New Roman" pitchFamily="18" charset="0"/>
              </a:rPr>
              <a:t>, </a:t>
            </a:r>
            <a:r>
              <a:rPr lang="en-US" sz="2400" i="1" smtClean="0">
                <a:latin typeface="Times New Roman" pitchFamily="18" charset="0"/>
              </a:rPr>
              <a:t>related to an </a:t>
            </a:r>
            <a:r>
              <a:rPr lang="en-US" sz="2400" i="1" smtClean="0">
                <a:solidFill>
                  <a:srgbClr val="FF9900"/>
                </a:solidFill>
                <a:latin typeface="Times New Roman" pitchFamily="18" charset="0"/>
              </a:rPr>
              <a:t>apparatus</a:t>
            </a:r>
            <a:r>
              <a:rPr lang="ru-RU" sz="2400" i="1" smtClean="0">
                <a:latin typeface="Times New Roman" pitchFamily="18" charset="0"/>
              </a:rPr>
              <a:t>»</a:t>
            </a:r>
            <a:r>
              <a:rPr lang="en-US" sz="2400" i="1" smtClean="0">
                <a:latin typeface="Times New Roman" pitchFamily="18" charset="0"/>
              </a:rPr>
              <a:t>.</a:t>
            </a:r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7681913" y="4365625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834313" y="44418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44450" y="4508500"/>
            <a:ext cx="899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</a:t>
            </a:r>
            <a:r>
              <a:rPr lang="en-US" sz="3200" b="1" i="1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EAPO Patent Rules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Par.1.1: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«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Subject-matters of inventions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be </a:t>
            </a:r>
            <a:r>
              <a:rPr lang="en-US" sz="2400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subjects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processes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created or transformed by a human</a:t>
            </a:r>
            <a:r>
              <a:rPr lang="ru-RU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…»</a:t>
            </a:r>
            <a:endParaRPr lang="en-US" sz="24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400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7615238" y="1374775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761288" y="145097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Excluded from Protection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906588"/>
            <a:ext cx="8382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Discoveries, scientific theories and mathematical methods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Aesthetic creations relating to external appearance of articles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Rules and methods of games, intellectual or business activities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Computer programs </a:t>
            </a:r>
            <a:r>
              <a:rPr lang="en-US" sz="2000" smtClean="0">
                <a:solidFill>
                  <a:schemeClr val="folHlink"/>
                </a:solidFill>
              </a:rPr>
              <a:t>and algorithms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Presentation of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Animal breeds and plant varieties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Topographies of integrated circuits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>
                <a:solidFill>
                  <a:schemeClr val="folHlink"/>
                </a:solidFill>
              </a:rPr>
              <a:t>Projects and schemes of constructions, buildings and area layouts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smtClean="0"/>
              <a:t>Solutions contrary to public interests, humanistic principles and morality  </a:t>
            </a:r>
            <a:endParaRPr lang="en-US" sz="2000" i="1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334000"/>
            <a:ext cx="8763000" cy="5334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rgbClr val="765E47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ctr" eaLnBrk="0" hangingPunct="0"/>
            <a:r>
              <a:rPr kumimoji="1" lang="en-US" sz="1800" b="1" i="1">
                <a:solidFill>
                  <a:schemeClr val="tx1"/>
                </a:solidFill>
                <a:effectLst/>
                <a:latin typeface="Arial" charset="0"/>
              </a:rPr>
              <a:t>Application for above matter shall be rejected if it relates to such matter only</a:t>
            </a:r>
            <a:r>
              <a:rPr kumimoji="1" lang="en-US" sz="1600" b="1"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1"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638800" y="2895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>
                <a:solidFill>
                  <a:schemeClr val="folHlink"/>
                </a:solidFill>
                <a:effectLst/>
              </a:rPr>
              <a:t>Eurasian Convention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 flipV="1">
            <a:off x="4859338" y="2997200"/>
            <a:ext cx="855662" cy="127000"/>
          </a:xfrm>
          <a:prstGeom prst="line">
            <a:avLst/>
          </a:prstGeom>
          <a:noFill/>
          <a:ln w="25400" cap="sq">
            <a:solidFill>
              <a:schemeClr val="folHlink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H="1">
            <a:off x="5148263" y="3276600"/>
            <a:ext cx="566737" cy="873125"/>
          </a:xfrm>
          <a:prstGeom prst="line">
            <a:avLst/>
          </a:prstGeom>
          <a:noFill/>
          <a:ln w="25400" cap="sq">
            <a:solidFill>
              <a:schemeClr val="folHlink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828800"/>
            <a:ext cx="77724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i="1" dirty="0" smtClean="0">
                <a:solidFill>
                  <a:srgbClr val="FF9900"/>
                </a:solidFill>
              </a:rPr>
              <a:t>Multiple dependent claim can not depend on multiple dependent claim.</a:t>
            </a:r>
          </a:p>
          <a:p>
            <a:pPr algn="l" eaLnBrk="1" hangingPunct="1">
              <a:defRPr/>
            </a:pPr>
            <a:endParaRPr lang="en-US" i="1" dirty="0" smtClean="0"/>
          </a:p>
          <a:p>
            <a:pPr algn="l" eaLnBrk="1" hangingPunct="1">
              <a:defRPr/>
            </a:pPr>
            <a:r>
              <a:rPr lang="en-US" i="1" dirty="0" smtClean="0"/>
              <a:t>If not, multiple dependent claim is permitted and is not  a subject to additional fees</a:t>
            </a:r>
          </a:p>
          <a:p>
            <a:pPr algn="l" eaLnBrk="1" hangingPunct="1">
              <a:defRPr/>
            </a:pPr>
            <a:r>
              <a:rPr lang="en-US" i="1" dirty="0" smtClean="0"/>
              <a:t>	</a:t>
            </a:r>
            <a:endParaRPr lang="ru-RU" sz="2800" b="1" i="1" dirty="0" smtClean="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7885113" y="1159024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028384" y="11967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2016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Mostly Frequent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 Objection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Claim 1. Apparatus for …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Claim 2. Apparatus of claim 1, wherein …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Claim 3. Apparatus of any of claim 1-2, wherein …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Claim 4. Apparatus of any of </a:t>
            </a:r>
            <a:r>
              <a:rPr lang="en-US" sz="2800" i="1" u="sng" dirty="0" smtClean="0">
                <a:solidFill>
                  <a:srgbClr val="FF0000"/>
                </a:solidFill>
              </a:rPr>
              <a:t>claim 1-3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wherein …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Claim 5. Apparatus of any of </a:t>
            </a:r>
            <a:r>
              <a:rPr lang="en-US" sz="2800" i="1" u="sng" dirty="0" smtClean="0">
                <a:solidFill>
                  <a:srgbClr val="FF0000"/>
                </a:solidFill>
              </a:rPr>
              <a:t>claim 1-4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wherein …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14800"/>
            <a:ext cx="8686800" cy="2667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Claim 1. Apparatus for …</a:t>
            </a:r>
            <a:br>
              <a:rPr lang="en-US" sz="2800" dirty="0" smtClean="0"/>
            </a:br>
            <a:r>
              <a:rPr lang="en-US" sz="2800" dirty="0" smtClean="0"/>
              <a:t>Claim 2. Apparatus of claim 1, wherein …</a:t>
            </a:r>
            <a:br>
              <a:rPr lang="en-US" sz="2800" dirty="0" smtClean="0"/>
            </a:br>
            <a:r>
              <a:rPr lang="en-US" sz="2800" dirty="0" smtClean="0"/>
              <a:t>Claim 3. Apparatus of any of claim 1-2, wherein …</a:t>
            </a:r>
            <a:br>
              <a:rPr lang="en-US" sz="2800" dirty="0" smtClean="0"/>
            </a:br>
            <a:r>
              <a:rPr lang="en-US" sz="2800" dirty="0" smtClean="0"/>
              <a:t>Claim 4. Apparatus of claim 1, wherein …</a:t>
            </a:r>
            <a:br>
              <a:rPr lang="en-US" sz="2800" dirty="0" smtClean="0"/>
            </a:br>
            <a:r>
              <a:rPr lang="en-US" sz="2800" dirty="0" smtClean="0"/>
              <a:t>Claim 5. Apparatus of any of claims 1-2, 4, wherein …</a:t>
            </a:r>
            <a:endParaRPr lang="ru-RU" sz="2800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u="sng" dirty="0">
                <a:solidFill>
                  <a:schemeClr val="tx2"/>
                </a:solidFill>
                <a:effectLst/>
              </a:rPr>
              <a:t>Set of claims with </a:t>
            </a:r>
            <a:r>
              <a:rPr lang="en-US" sz="2800" i="1" u="sng" dirty="0">
                <a:solidFill>
                  <a:srgbClr val="FF3300"/>
                </a:solidFill>
                <a:effectLst/>
              </a:rPr>
              <a:t>not allowed</a:t>
            </a:r>
            <a:r>
              <a:rPr lang="en-US" sz="2800" i="1" u="sng" dirty="0">
                <a:solidFill>
                  <a:schemeClr val="tx1"/>
                </a:solidFill>
                <a:effectLst/>
              </a:rPr>
              <a:t> </a:t>
            </a:r>
            <a:r>
              <a:rPr lang="en-US" sz="2800" i="1" u="sng" dirty="0">
                <a:solidFill>
                  <a:schemeClr val="tx2"/>
                </a:solidFill>
                <a:effectLst/>
              </a:rPr>
              <a:t>dependency</a:t>
            </a:r>
            <a:endParaRPr lang="ru-RU" sz="2800" i="1" u="sng" dirty="0">
              <a:solidFill>
                <a:schemeClr val="tx2"/>
              </a:solidFill>
              <a:effectLst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14400" y="3519488"/>
            <a:ext cx="716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u="sng">
                <a:solidFill>
                  <a:srgbClr val="00FF00"/>
                </a:solidFill>
                <a:effectLst/>
              </a:rPr>
              <a:t>Set of claims with proper dependency</a:t>
            </a:r>
            <a:endParaRPr lang="ru-RU" sz="2800" i="1" u="sng">
              <a:solidFill>
                <a:srgbClr val="00FF00"/>
              </a:solidFill>
              <a:effectLst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7885113" y="90805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048625" y="100965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Preferable </a:t>
            </a:r>
            <a:r>
              <a:rPr lang="en-US" dirty="0" smtClean="0">
                <a:solidFill>
                  <a:srgbClr val="FF0000"/>
                </a:solidFill>
              </a:rPr>
              <a:t>Policy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7742238" y="1016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7905750" y="1117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8600" y="1700213"/>
            <a:ext cx="87630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  <a:defRPr/>
            </a:pP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Multiple dependency may be avoided when filing applications with RU PTO</a:t>
            </a:r>
          </a:p>
          <a:p>
            <a:pPr lvl="1">
              <a:spcBef>
                <a:spcPct val="50000"/>
              </a:spcBef>
              <a:buFontTx/>
              <a:buChar char="-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 gives not much benefit</a:t>
            </a:r>
          </a:p>
          <a:p>
            <a:pPr lvl="1">
              <a:spcBef>
                <a:spcPct val="50000"/>
              </a:spcBef>
              <a:buFontTx/>
              <a:buChar char="-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Claims for US PTO are acceptable  </a:t>
            </a:r>
          </a:p>
          <a:p>
            <a:pPr>
              <a:spcBef>
                <a:spcPct val="50000"/>
              </a:spcBef>
              <a:buFontTx/>
              <a:buAutoNum type="arabicParenR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Timely Responses to our recommendation letters will allow to  avoid issuing  formal examination OA</a:t>
            </a:r>
            <a:endParaRPr lang="ru-RU" sz="32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908722"/>
            <a:ext cx="7502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Legal Meaning of Dependent Claims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68" y="1796157"/>
            <a:ext cx="75364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Infringement 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features of dependent claim</a:t>
            </a:r>
          </a:p>
          <a:p>
            <a:r>
              <a:rPr lang="en-US" sz="2800" dirty="0" smtClean="0">
                <a:solidFill>
                  <a:schemeClr val="tx1"/>
                </a:solidFill>
                <a:cs typeface="Times New Roman" charset="0"/>
              </a:rPr>
              <a:t>may </a:t>
            </a:r>
            <a:r>
              <a:rPr lang="en-US" sz="2800" dirty="0">
                <a:solidFill>
                  <a:schemeClr val="tx1"/>
                </a:solidFill>
                <a:cs typeface="Times New Roman" charset="0"/>
              </a:rPr>
              <a:t>be used for construing </a:t>
            </a:r>
            <a:r>
              <a:rPr lang="en-US" sz="2800" dirty="0" smtClean="0">
                <a:solidFill>
                  <a:schemeClr val="tx1"/>
                </a:solidFill>
                <a:cs typeface="Times New Roman" charset="0"/>
              </a:rPr>
              <a:t>independent claim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3553852"/>
            <a:ext cx="831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Invalidation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partial invalidation, restricting scope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5085186"/>
            <a:ext cx="9243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Preferable policy: Keep only reasonable number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Commercially valuable embodiments in dependent claims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672793" y="2334767"/>
            <a:ext cx="1291697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RU +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EA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68346" y="4242792"/>
            <a:ext cx="1291697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2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80" y="188642"/>
            <a:ext cx="5148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Invalidation Example RU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3068960"/>
            <a:ext cx="8686800" cy="194421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Claim 1. Apparatus for …</a:t>
            </a:r>
            <a:br>
              <a:rPr lang="en-US" sz="2800" dirty="0" smtClean="0"/>
            </a:br>
            <a:r>
              <a:rPr lang="en-US" sz="2800" dirty="0"/>
              <a:t>………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Claim </a:t>
            </a:r>
            <a:r>
              <a:rPr lang="ru-RU" sz="2800" dirty="0"/>
              <a:t>3</a:t>
            </a:r>
            <a:r>
              <a:rPr lang="en-US" sz="2800" dirty="0"/>
              <a:t>. Apparatus of any of </a:t>
            </a:r>
            <a:r>
              <a:rPr lang="en-US" sz="2800" i="1" u="sng" dirty="0"/>
              <a:t>claim 1,2</a:t>
            </a:r>
            <a:r>
              <a:rPr lang="en-US" sz="2800" dirty="0"/>
              <a:t>, wherein</a:t>
            </a:r>
            <a:endParaRPr lang="ru-RU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Claim 4. Apparatus of </a:t>
            </a:r>
            <a:r>
              <a:rPr lang="en-US" sz="2800" i="1" u="sng" dirty="0" smtClean="0"/>
              <a:t>claim 1</a:t>
            </a:r>
            <a:r>
              <a:rPr lang="en-US" sz="2800" dirty="0" smtClean="0"/>
              <a:t>, wherein …</a:t>
            </a:r>
            <a:endParaRPr lang="ru-RU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124744"/>
            <a:ext cx="8229600" cy="2160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Claim 1. Apparatus for …</a:t>
            </a:r>
            <a:br>
              <a:rPr lang="en-US" sz="2800" dirty="0" smtClean="0"/>
            </a:br>
            <a:r>
              <a:rPr lang="en-US" sz="2800" dirty="0" smtClean="0"/>
              <a:t>…….</a:t>
            </a:r>
          </a:p>
          <a:p>
            <a:pPr algn="l"/>
            <a:r>
              <a:rPr lang="en-US" sz="2800" dirty="0"/>
              <a:t>Claim </a:t>
            </a:r>
            <a:r>
              <a:rPr lang="ru-RU" sz="2800" dirty="0" smtClean="0"/>
              <a:t>3</a:t>
            </a:r>
            <a:r>
              <a:rPr lang="en-US" sz="2800" dirty="0" smtClean="0"/>
              <a:t>. </a:t>
            </a:r>
            <a:r>
              <a:rPr lang="en-US" sz="2800" dirty="0"/>
              <a:t>Apparatus of any of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i="1" u="sng" dirty="0">
                <a:solidFill>
                  <a:srgbClr val="FF0000"/>
                </a:solidFill>
              </a:rPr>
              <a:t>claim </a:t>
            </a:r>
            <a:r>
              <a:rPr lang="en-US" sz="2800" i="1" u="sng" dirty="0" smtClean="0">
                <a:solidFill>
                  <a:srgbClr val="FF0000"/>
                </a:solidFill>
              </a:rPr>
              <a:t>1,2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wherein</a:t>
            </a:r>
            <a:endParaRPr lang="ru-RU" sz="2800" dirty="0" smtClean="0"/>
          </a:p>
          <a:p>
            <a:pPr algn="l"/>
            <a:r>
              <a:rPr lang="en-US" sz="2800" dirty="0" smtClean="0"/>
              <a:t>Claim 4. Apparatus of any of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i="1" u="sng" dirty="0" smtClean="0">
                <a:solidFill>
                  <a:srgbClr val="FF0000"/>
                </a:solidFill>
              </a:rPr>
              <a:t>claim 1-3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/>
              <a:t>wherein …</a:t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5661248"/>
            <a:ext cx="8686800" cy="9361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Restricted Claim 1 </a:t>
            </a:r>
            <a:r>
              <a:rPr lang="en-US" sz="2800" dirty="0" smtClean="0">
                <a:sym typeface="Wingdings" pitchFamily="2" charset="2"/>
              </a:rPr>
              <a:t> Claim 1 + Claim 3 + Claim 4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843808" y="4917165"/>
            <a:ext cx="1728192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27784" y="4917165"/>
            <a:ext cx="2016224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6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240" y="188640"/>
            <a:ext cx="7355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Invalidation Example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Eurasian Patent in the Russian PTO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71889" y="1556792"/>
            <a:ext cx="8229600" cy="2160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Claim 1. Cigarette filter for …</a:t>
            </a:r>
          </a:p>
          <a:p>
            <a:pPr algn="l"/>
            <a:r>
              <a:rPr lang="ru-RU" sz="2000" dirty="0" smtClean="0"/>
              <a:t>……</a:t>
            </a:r>
            <a:r>
              <a:rPr lang="en-US" sz="2000" dirty="0" smtClean="0"/>
              <a:t>..</a:t>
            </a:r>
            <a:br>
              <a:rPr lang="en-US" sz="2000" dirty="0" smtClean="0"/>
            </a:br>
            <a:r>
              <a:rPr lang="en-US" sz="2000" dirty="0"/>
              <a:t>Claim </a:t>
            </a:r>
            <a:r>
              <a:rPr lang="en-US" sz="2000" dirty="0" smtClean="0"/>
              <a:t>3. </a:t>
            </a:r>
            <a:r>
              <a:rPr lang="en-US" sz="2000" dirty="0"/>
              <a:t>Filter of any of claim </a:t>
            </a:r>
            <a:r>
              <a:rPr lang="en-US" sz="2000" dirty="0" smtClean="0"/>
              <a:t>1,2, </a:t>
            </a:r>
            <a:r>
              <a:rPr lang="en-US" sz="2000" dirty="0"/>
              <a:t>wherein … 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 may be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allowable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</a:p>
          <a:p>
            <a:pPr algn="l"/>
            <a:r>
              <a:rPr lang="en-US" sz="2000" dirty="0" smtClean="0"/>
              <a:t>Claim 4. Filter of any of claim 1-3, wherein …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 may be allowable</a:t>
            </a:r>
            <a:r>
              <a:rPr lang="en-US" sz="2000" dirty="0" smtClean="0">
                <a:solidFill>
                  <a:srgbClr val="0033CC"/>
                </a:solidFill>
              </a:rPr>
              <a:t/>
            </a:r>
            <a:br>
              <a:rPr lang="en-US" sz="2000" dirty="0" smtClean="0">
                <a:solidFill>
                  <a:srgbClr val="0033CC"/>
                </a:solidFill>
              </a:rPr>
            </a:br>
            <a:r>
              <a:rPr lang="en-US" sz="2000" dirty="0" smtClean="0"/>
              <a:t>Claim 5. Cigarette comprising</a:t>
            </a:r>
            <a:r>
              <a:rPr lang="en-US" sz="2000" dirty="0"/>
              <a:t> </a:t>
            </a:r>
            <a:r>
              <a:rPr lang="en-US" sz="2000" dirty="0" smtClean="0"/>
              <a:t>cigarette filter </a:t>
            </a:r>
            <a:r>
              <a:rPr lang="en-US" sz="2000" dirty="0"/>
              <a:t>of any of </a:t>
            </a:r>
            <a:r>
              <a:rPr lang="en-US" sz="2000" dirty="0" smtClean="0"/>
              <a:t>claims 1-4 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 allowable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429000"/>
            <a:ext cx="8229600" cy="223224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 smtClean="0"/>
              <a:t>Claim 1. Cigarette filter for…..</a:t>
            </a:r>
          </a:p>
          <a:p>
            <a:pPr algn="l"/>
            <a:r>
              <a:rPr lang="ru-RU" sz="2200" dirty="0" smtClean="0"/>
              <a:t>……………</a:t>
            </a:r>
            <a:r>
              <a:rPr lang="en-US" sz="2200" dirty="0" smtClean="0"/>
              <a:t>.</a:t>
            </a:r>
          </a:p>
          <a:p>
            <a:pPr algn="l"/>
            <a:r>
              <a:rPr lang="en-US" sz="2200" dirty="0"/>
              <a:t>Claim </a:t>
            </a:r>
            <a:r>
              <a:rPr lang="en-US" sz="2200" dirty="0" smtClean="0"/>
              <a:t>3. Cigarette filter…</a:t>
            </a:r>
            <a:r>
              <a:rPr lang="ru-RU" sz="2200" dirty="0" smtClean="0"/>
              <a:t>…</a:t>
            </a:r>
            <a:r>
              <a:rPr lang="en-US" sz="2200" dirty="0" smtClean="0"/>
              <a:t>.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allowable</a:t>
            </a:r>
            <a:endParaRPr lang="ru-RU" sz="2200" dirty="0">
              <a:solidFill>
                <a:srgbClr val="FF0000"/>
              </a:solidFill>
            </a:endParaRPr>
          </a:p>
          <a:p>
            <a:pPr algn="l"/>
            <a:r>
              <a:rPr lang="en-US" sz="2200" dirty="0" smtClean="0"/>
              <a:t>Claim 4. </a:t>
            </a:r>
            <a:r>
              <a:rPr lang="en-US" sz="2200" dirty="0"/>
              <a:t>Cigarette filter….. </a:t>
            </a:r>
            <a:r>
              <a:rPr lang="en-US" sz="2200" dirty="0" smtClean="0"/>
              <a:t>.. </a:t>
            </a:r>
            <a:r>
              <a:rPr lang="ru-RU" sz="22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allowable</a:t>
            </a:r>
            <a:endParaRPr lang="en-US" sz="2200" dirty="0" smtClean="0">
              <a:solidFill>
                <a:srgbClr val="993366"/>
              </a:solidFill>
            </a:endParaRPr>
          </a:p>
          <a:p>
            <a:pPr algn="l"/>
            <a:r>
              <a:rPr lang="en-US" sz="2200" dirty="0" smtClean="0"/>
              <a:t>Claim 5. </a:t>
            </a:r>
            <a:r>
              <a:rPr lang="en-US" sz="2200" dirty="0"/>
              <a:t>Cigarette comprising cigarette filter ….. features of claim claims 1+2+</a:t>
            </a:r>
            <a:r>
              <a:rPr lang="en-US" sz="2200" dirty="0" smtClean="0"/>
              <a:t>3+4</a:t>
            </a:r>
            <a:r>
              <a:rPr lang="en-US" sz="2200" dirty="0">
                <a:solidFill>
                  <a:srgbClr val="FF0000"/>
                </a:solidFill>
                <a:sym typeface="Wingdings" pitchFamily="2" charset="2"/>
              </a:rPr>
              <a:t> allowable</a:t>
            </a:r>
            <a:endParaRPr lang="ru-RU" sz="2200" dirty="0">
              <a:solidFill>
                <a:srgbClr val="FF0000"/>
              </a:solidFill>
            </a:endParaRPr>
          </a:p>
          <a:p>
            <a:pPr algn="l"/>
            <a:endParaRPr lang="en-US" sz="2800" dirty="0" smtClean="0">
              <a:solidFill>
                <a:srgbClr val="0033CC"/>
              </a:solidFill>
            </a:endParaRPr>
          </a:p>
          <a:p>
            <a:pPr algn="l"/>
            <a:endParaRPr lang="ru-RU" sz="2800" dirty="0">
              <a:solidFill>
                <a:srgbClr val="FF0000"/>
              </a:solidFill>
            </a:endParaRPr>
          </a:p>
          <a:p>
            <a:pPr algn="l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637246"/>
            <a:ext cx="8974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Preferable policy: </a:t>
            </a:r>
            <a:r>
              <a:rPr lang="en-US" sz="2400" dirty="0" smtClean="0">
                <a:solidFill>
                  <a:srgbClr val="FF0000"/>
                </a:solidFill>
              </a:rPr>
              <a:t>For EA application please use US claims with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several independent claims  for the same subject-matter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Ways of IP Protection in Russia</a:t>
            </a:r>
            <a:endParaRPr lang="ru-RU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8006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Filing Russian Patent Application?</a:t>
            </a:r>
          </a:p>
          <a:p>
            <a:pPr lvl="2" eaLnBrk="1" hangingPunct="1">
              <a:defRPr/>
            </a:pPr>
            <a:r>
              <a:rPr lang="en-US" dirty="0" smtClean="0"/>
              <a:t>Filing Russian Utility Model Application?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Filing Eurasian Patent Application?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Filing Russian Patent (Utility Model) Application(s)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and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  Eurasian Patent Application?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315200" y="2852936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7524328" y="290988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315200" y="1412776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7467600" y="1484784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6096000" y="55626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6248400" y="5638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620000" y="55626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7772400" y="56530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86600" y="548640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</a:t>
            </a: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Protectable Utility Model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b="1" dirty="0" smtClean="0"/>
              <a:t>More narrow scope of protectable subject matters comparing to invention: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		 </a:t>
            </a:r>
            <a:r>
              <a:rPr lang="en-US" sz="2400" b="1" i="1" dirty="0" smtClean="0">
                <a:latin typeface="Times New Roman" pitchFamily="18" charset="0"/>
              </a:rPr>
              <a:t>“Article 1351. As utility model is protected a technical solution relating to an apparatus”.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i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i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 </a:t>
            </a:r>
            <a:r>
              <a:rPr lang="en-US" sz="2400" b="1" i="1" dirty="0" smtClean="0">
                <a:latin typeface="Times New Roman" pitchFamily="18" charset="0"/>
              </a:rPr>
              <a:t>“</a:t>
            </a:r>
            <a:r>
              <a:rPr lang="en-US" sz="2000" b="1" i="1" dirty="0" smtClean="0"/>
              <a:t>Article 1350. As invention is protected a technical solution relating to a product (in </a:t>
            </a:r>
            <a:r>
              <a:rPr lang="en-US" sz="2000" b="1" i="1" u="sng" dirty="0" smtClean="0"/>
              <a:t>particular</a:t>
            </a:r>
            <a:r>
              <a:rPr lang="en-US" sz="2000" b="1" i="1" dirty="0" smtClean="0"/>
              <a:t> apparatus, substance, microorganism strain, plant or animal cell culture)…”.</a:t>
            </a:r>
            <a:endParaRPr lang="ru-RU" sz="2000" b="1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b="1" i="1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657600"/>
            <a:ext cx="8610600" cy="6858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rgbClr val="765E47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ctr" eaLnBrk="0" hangingPunct="0"/>
            <a:r>
              <a:rPr kumimoji="1" lang="en-US" sz="2000" b="1" dirty="0">
                <a:solidFill>
                  <a:schemeClr val="bg2"/>
                </a:solidFill>
                <a:effectLst/>
                <a:latin typeface="Arial" charset="0"/>
              </a:rPr>
              <a:t>The Civil Code considers “apparatus” to be narrower than “product”</a:t>
            </a:r>
          </a:p>
          <a:p>
            <a:pPr algn="ctr" eaLnBrk="0" hangingPunct="0"/>
            <a:r>
              <a:rPr kumimoji="1" lang="en-US" sz="2000" b="1" dirty="0">
                <a:solidFill>
                  <a:schemeClr val="bg2"/>
                </a:solidFill>
                <a:effectLst/>
                <a:latin typeface="Arial" charset="0"/>
              </a:rPr>
              <a:t>and other than “substance”:</a:t>
            </a:r>
            <a:endParaRPr kumimoji="1" lang="ru-RU" sz="2000" b="1" dirty="0"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 flipH="1">
            <a:off x="5292725" y="3962400"/>
            <a:ext cx="803275" cy="1050925"/>
          </a:xfrm>
          <a:custGeom>
            <a:avLst/>
            <a:gdLst>
              <a:gd name="T0" fmla="*/ 0 w 480"/>
              <a:gd name="T1" fmla="*/ 0 h 576"/>
              <a:gd name="T2" fmla="*/ 288 w 480"/>
              <a:gd name="T3" fmla="*/ 96 h 576"/>
              <a:gd name="T4" fmla="*/ 480 w 480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576">
                <a:moveTo>
                  <a:pt x="0" y="0"/>
                </a:moveTo>
                <a:cubicBezTo>
                  <a:pt x="104" y="0"/>
                  <a:pt x="208" y="0"/>
                  <a:pt x="288" y="96"/>
                </a:cubicBezTo>
                <a:cubicBezTo>
                  <a:pt x="368" y="192"/>
                  <a:pt x="448" y="512"/>
                  <a:pt x="480" y="576"/>
                </a:cubicBezTo>
              </a:path>
            </a:pathLst>
          </a:custGeom>
          <a:noFill/>
          <a:ln w="38100" cap="sq" cmpd="sng">
            <a:solidFill>
              <a:srgbClr val="FF0000"/>
            </a:solidFill>
            <a:prstDash val="solid"/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5486400" y="3962400"/>
            <a:ext cx="1143000" cy="76200"/>
          </a:xfrm>
          <a:custGeom>
            <a:avLst/>
            <a:gdLst>
              <a:gd name="T0" fmla="*/ 0 w 720"/>
              <a:gd name="T1" fmla="*/ 48 h 56"/>
              <a:gd name="T2" fmla="*/ 96 w 720"/>
              <a:gd name="T3" fmla="*/ 48 h 56"/>
              <a:gd name="T4" fmla="*/ 336 w 720"/>
              <a:gd name="T5" fmla="*/ 0 h 56"/>
              <a:gd name="T6" fmla="*/ 720 w 720"/>
              <a:gd name="T7" fmla="*/ 4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56">
                <a:moveTo>
                  <a:pt x="0" y="48"/>
                </a:moveTo>
                <a:cubicBezTo>
                  <a:pt x="20" y="52"/>
                  <a:pt x="40" y="56"/>
                  <a:pt x="96" y="48"/>
                </a:cubicBezTo>
                <a:cubicBezTo>
                  <a:pt x="152" y="40"/>
                  <a:pt x="232" y="0"/>
                  <a:pt x="336" y="0"/>
                </a:cubicBezTo>
                <a:cubicBezTo>
                  <a:pt x="440" y="0"/>
                  <a:pt x="580" y="24"/>
                  <a:pt x="720" y="48"/>
                </a:cubicBezTo>
              </a:path>
            </a:pathLst>
          </a:custGeom>
          <a:noFill/>
          <a:ln w="38100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7885113" y="90805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8048625" y="100965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General Scheme</a:t>
            </a:r>
            <a:endParaRPr lang="ru-RU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2805113"/>
            <a:ext cx="2286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Formal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Examination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68600" y="4770438"/>
            <a:ext cx="2286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Search for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State of Art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352800" y="2805113"/>
            <a:ext cx="2667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Patentability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Examination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7620000" y="16002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772400" y="1676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" y="1477963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>
                <a:solidFill>
                  <a:schemeClr val="hlink"/>
                </a:solidFill>
                <a:effectLst/>
                <a:latin typeface="Times New Roman" pitchFamily="18" charset="0"/>
              </a:rPr>
              <a:t>For Utility Models</a:t>
            </a:r>
            <a:endParaRPr lang="ru-RU" sz="3200" b="1" i="1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96265" name="Freeform 9"/>
          <p:cNvSpPr>
            <a:spLocks/>
          </p:cNvSpPr>
          <p:nvPr/>
        </p:nvSpPr>
        <p:spPr bwMode="auto">
          <a:xfrm>
            <a:off x="3352800" y="2590800"/>
            <a:ext cx="2413000" cy="1727200"/>
          </a:xfrm>
          <a:custGeom>
            <a:avLst/>
            <a:gdLst>
              <a:gd name="T0" fmla="*/ 32 w 1520"/>
              <a:gd name="T1" fmla="*/ 24 h 1088"/>
              <a:gd name="T2" fmla="*/ 80 w 1520"/>
              <a:gd name="T3" fmla="*/ 24 h 1088"/>
              <a:gd name="T4" fmla="*/ 512 w 1520"/>
              <a:gd name="T5" fmla="*/ 168 h 1088"/>
              <a:gd name="T6" fmla="*/ 848 w 1520"/>
              <a:gd name="T7" fmla="*/ 456 h 1088"/>
              <a:gd name="T8" fmla="*/ 1376 w 1520"/>
              <a:gd name="T9" fmla="*/ 984 h 1088"/>
              <a:gd name="T10" fmla="*/ 1520 w 1520"/>
              <a:gd name="T11" fmla="*/ 108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20" h="1088">
                <a:moveTo>
                  <a:pt x="32" y="24"/>
                </a:moveTo>
                <a:cubicBezTo>
                  <a:pt x="16" y="12"/>
                  <a:pt x="0" y="0"/>
                  <a:pt x="80" y="24"/>
                </a:cubicBezTo>
                <a:cubicBezTo>
                  <a:pt x="160" y="48"/>
                  <a:pt x="384" y="96"/>
                  <a:pt x="512" y="168"/>
                </a:cubicBezTo>
                <a:cubicBezTo>
                  <a:pt x="640" y="240"/>
                  <a:pt x="704" y="320"/>
                  <a:pt x="848" y="456"/>
                </a:cubicBezTo>
                <a:cubicBezTo>
                  <a:pt x="992" y="592"/>
                  <a:pt x="1264" y="880"/>
                  <a:pt x="1376" y="984"/>
                </a:cubicBezTo>
                <a:cubicBezTo>
                  <a:pt x="1488" y="1088"/>
                  <a:pt x="1504" y="1084"/>
                  <a:pt x="1520" y="1080"/>
                </a:cubicBezTo>
              </a:path>
            </a:pathLst>
          </a:custGeom>
          <a:noFill/>
          <a:ln w="57150" cap="sq" cmpd="sng">
            <a:solidFill>
              <a:srgbClr val="FF3300"/>
            </a:solidFill>
            <a:prstDash val="solid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6266" name="Freeform 10"/>
          <p:cNvSpPr>
            <a:spLocks/>
          </p:cNvSpPr>
          <p:nvPr/>
        </p:nvSpPr>
        <p:spPr bwMode="auto">
          <a:xfrm>
            <a:off x="3581400" y="2514600"/>
            <a:ext cx="2057400" cy="1524000"/>
          </a:xfrm>
          <a:custGeom>
            <a:avLst/>
            <a:gdLst>
              <a:gd name="T0" fmla="*/ 1296 w 1296"/>
              <a:gd name="T1" fmla="*/ 0 h 960"/>
              <a:gd name="T2" fmla="*/ 960 w 1296"/>
              <a:gd name="T3" fmla="*/ 144 h 960"/>
              <a:gd name="T4" fmla="*/ 432 w 1296"/>
              <a:gd name="T5" fmla="*/ 672 h 960"/>
              <a:gd name="T6" fmla="*/ 0 w 1296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6" h="960">
                <a:moveTo>
                  <a:pt x="1296" y="0"/>
                </a:moveTo>
                <a:cubicBezTo>
                  <a:pt x="1200" y="16"/>
                  <a:pt x="1104" y="32"/>
                  <a:pt x="960" y="144"/>
                </a:cubicBezTo>
                <a:cubicBezTo>
                  <a:pt x="816" y="256"/>
                  <a:pt x="592" y="536"/>
                  <a:pt x="432" y="672"/>
                </a:cubicBezTo>
                <a:cubicBezTo>
                  <a:pt x="272" y="808"/>
                  <a:pt x="136" y="884"/>
                  <a:pt x="0" y="960"/>
                </a:cubicBezTo>
              </a:path>
            </a:pathLst>
          </a:custGeom>
          <a:noFill/>
          <a:ln w="57150" cap="sq" cmpd="sng">
            <a:solidFill>
              <a:srgbClr val="FF3300"/>
            </a:solidFill>
            <a:prstDash val="solid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2819400" y="3352800"/>
            <a:ext cx="3962400" cy="0"/>
          </a:xfrm>
          <a:prstGeom prst="line">
            <a:avLst/>
          </a:prstGeom>
          <a:noFill/>
          <a:ln w="63500" cap="sq">
            <a:solidFill>
              <a:schemeClr val="folHlink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400800" y="2819400"/>
            <a:ext cx="2286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Patent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</a:rPr>
              <a:t> Grant</a:t>
            </a:r>
            <a:endParaRPr lang="ru-RU" sz="2400" b="1" i="1">
              <a:solidFill>
                <a:schemeClr val="tx1"/>
              </a:solidFill>
              <a:effectLst/>
            </a:endParaRPr>
          </a:p>
        </p:txBody>
      </p:sp>
      <p:sp>
        <p:nvSpPr>
          <p:cNvPr id="96269" name="Freeform 13"/>
          <p:cNvSpPr>
            <a:spLocks/>
          </p:cNvSpPr>
          <p:nvPr/>
        </p:nvSpPr>
        <p:spPr bwMode="auto">
          <a:xfrm>
            <a:off x="2616200" y="4403725"/>
            <a:ext cx="2717800" cy="1828800"/>
          </a:xfrm>
          <a:custGeom>
            <a:avLst/>
            <a:gdLst>
              <a:gd name="T0" fmla="*/ 240 w 1712"/>
              <a:gd name="T1" fmla="*/ 128 h 1152"/>
              <a:gd name="T2" fmla="*/ 48 w 1712"/>
              <a:gd name="T3" fmla="*/ 320 h 1152"/>
              <a:gd name="T4" fmla="*/ 192 w 1712"/>
              <a:gd name="T5" fmla="*/ 944 h 1152"/>
              <a:gd name="T6" fmla="*/ 1008 w 1712"/>
              <a:gd name="T7" fmla="*/ 1136 h 1152"/>
              <a:gd name="T8" fmla="*/ 1584 w 1712"/>
              <a:gd name="T9" fmla="*/ 848 h 1152"/>
              <a:gd name="T10" fmla="*/ 1632 w 1712"/>
              <a:gd name="T11" fmla="*/ 272 h 1152"/>
              <a:gd name="T12" fmla="*/ 1104 w 1712"/>
              <a:gd name="T13" fmla="*/ 32 h 1152"/>
              <a:gd name="T14" fmla="*/ 528 w 1712"/>
              <a:gd name="T15" fmla="*/ 80 h 1152"/>
              <a:gd name="T16" fmla="*/ 0 w 1712"/>
              <a:gd name="T17" fmla="*/ 224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2" h="1152">
                <a:moveTo>
                  <a:pt x="240" y="128"/>
                </a:moveTo>
                <a:cubicBezTo>
                  <a:pt x="148" y="156"/>
                  <a:pt x="56" y="184"/>
                  <a:pt x="48" y="320"/>
                </a:cubicBezTo>
                <a:cubicBezTo>
                  <a:pt x="40" y="456"/>
                  <a:pt x="32" y="808"/>
                  <a:pt x="192" y="944"/>
                </a:cubicBezTo>
                <a:cubicBezTo>
                  <a:pt x="352" y="1080"/>
                  <a:pt x="776" y="1152"/>
                  <a:pt x="1008" y="1136"/>
                </a:cubicBezTo>
                <a:cubicBezTo>
                  <a:pt x="1240" y="1120"/>
                  <a:pt x="1480" y="992"/>
                  <a:pt x="1584" y="848"/>
                </a:cubicBezTo>
                <a:cubicBezTo>
                  <a:pt x="1688" y="704"/>
                  <a:pt x="1712" y="408"/>
                  <a:pt x="1632" y="272"/>
                </a:cubicBezTo>
                <a:cubicBezTo>
                  <a:pt x="1552" y="136"/>
                  <a:pt x="1288" y="64"/>
                  <a:pt x="1104" y="32"/>
                </a:cubicBezTo>
                <a:cubicBezTo>
                  <a:pt x="920" y="0"/>
                  <a:pt x="712" y="48"/>
                  <a:pt x="528" y="80"/>
                </a:cubicBezTo>
                <a:cubicBezTo>
                  <a:pt x="344" y="112"/>
                  <a:pt x="172" y="168"/>
                  <a:pt x="0" y="224"/>
                </a:cubicBezTo>
              </a:path>
            </a:pathLst>
          </a:custGeom>
          <a:noFill/>
          <a:ln w="50800" cap="sq" cmpd="sng">
            <a:solidFill>
              <a:schemeClr val="folHlink"/>
            </a:solidFill>
            <a:prstDash val="solid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35000" y="41910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folHlink"/>
                </a:solidFill>
                <a:effectLst/>
              </a:rPr>
              <a:t>Under special request</a:t>
            </a:r>
            <a:endParaRPr lang="ru-RU" sz="2400" b="1" i="1">
              <a:solidFill>
                <a:schemeClr val="folHlink"/>
              </a:solidFill>
              <a:effectLst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191000" y="20574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cap="sq">
                <a:solidFill>
                  <a:schemeClr val="folHlink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  <a:effectLst/>
                <a:latin typeface="Verdana" pitchFamily="34" charset="0"/>
              </a:rPr>
              <a:t>Not conducted</a:t>
            </a:r>
            <a:endParaRPr lang="ru-RU" sz="2400" b="1" i="1">
              <a:solidFill>
                <a:srgbClr val="FF33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457200" y="3200400"/>
            <a:ext cx="8153400" cy="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05800" y="31686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685800" y="3276600"/>
            <a:ext cx="4343400" cy="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105400" y="327660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382000" cy="787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Application Proceedings Timeline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57200" y="4800600"/>
            <a:ext cx="8153400" cy="4445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305800" y="47688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85800" y="4876800"/>
            <a:ext cx="4343400" cy="4445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105400" y="492125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8580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010400" y="1219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85800" y="1981200"/>
            <a:ext cx="0" cy="396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219200" y="1630363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Hypothetic Application</a:t>
            </a:r>
            <a:endParaRPr lang="ru-RU" sz="32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5" name="Freeform 17"/>
          <p:cNvSpPr>
            <a:spLocks/>
          </p:cNvSpPr>
          <p:nvPr/>
        </p:nvSpPr>
        <p:spPr bwMode="auto">
          <a:xfrm>
            <a:off x="762000" y="2209800"/>
            <a:ext cx="2438400" cy="838200"/>
          </a:xfrm>
          <a:custGeom>
            <a:avLst/>
            <a:gdLst>
              <a:gd name="T0" fmla="*/ 1536 w 1536"/>
              <a:gd name="T1" fmla="*/ 0 h 528"/>
              <a:gd name="T2" fmla="*/ 1152 w 1536"/>
              <a:gd name="T3" fmla="*/ 96 h 528"/>
              <a:gd name="T4" fmla="*/ 624 w 1536"/>
              <a:gd name="T5" fmla="*/ 96 h 528"/>
              <a:gd name="T6" fmla="*/ 0 w 153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528">
                <a:moveTo>
                  <a:pt x="1536" y="0"/>
                </a:moveTo>
                <a:cubicBezTo>
                  <a:pt x="1420" y="40"/>
                  <a:pt x="1304" y="80"/>
                  <a:pt x="1152" y="96"/>
                </a:cubicBezTo>
                <a:cubicBezTo>
                  <a:pt x="1000" y="112"/>
                  <a:pt x="816" y="24"/>
                  <a:pt x="624" y="96"/>
                </a:cubicBezTo>
                <a:cubicBezTo>
                  <a:pt x="432" y="168"/>
                  <a:pt x="104" y="456"/>
                  <a:pt x="0" y="528"/>
                </a:cubicBezTo>
              </a:path>
            </a:pathLst>
          </a:custGeom>
          <a:noFill/>
          <a:ln w="44450">
            <a:solidFill>
              <a:srgbClr val="FF99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62000" y="2286000"/>
            <a:ext cx="2590800" cy="2362200"/>
          </a:xfrm>
          <a:custGeom>
            <a:avLst/>
            <a:gdLst>
              <a:gd name="T0" fmla="*/ 1536 w 1536"/>
              <a:gd name="T1" fmla="*/ 0 h 528"/>
              <a:gd name="T2" fmla="*/ 1152 w 1536"/>
              <a:gd name="T3" fmla="*/ 96 h 528"/>
              <a:gd name="T4" fmla="*/ 624 w 1536"/>
              <a:gd name="T5" fmla="*/ 96 h 528"/>
              <a:gd name="T6" fmla="*/ 0 w 153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528">
                <a:moveTo>
                  <a:pt x="1536" y="0"/>
                </a:moveTo>
                <a:cubicBezTo>
                  <a:pt x="1420" y="40"/>
                  <a:pt x="1304" y="80"/>
                  <a:pt x="1152" y="96"/>
                </a:cubicBezTo>
                <a:cubicBezTo>
                  <a:pt x="1000" y="112"/>
                  <a:pt x="816" y="24"/>
                  <a:pt x="624" y="96"/>
                </a:cubicBezTo>
                <a:cubicBezTo>
                  <a:pt x="432" y="168"/>
                  <a:pt x="104" y="456"/>
                  <a:pt x="0" y="528"/>
                </a:cubicBezTo>
              </a:path>
            </a:pathLst>
          </a:custGeom>
          <a:noFill/>
          <a:ln w="44450">
            <a:solidFill>
              <a:srgbClr val="FF99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1835150" y="2997200"/>
            <a:ext cx="0" cy="2952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84213" y="5516563"/>
            <a:ext cx="1150937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68313" y="5589588"/>
            <a:ext cx="8496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Formal Examination – approx. 2 months</a:t>
            </a:r>
            <a:endParaRPr lang="ru-RU" sz="32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2"/>
          <p:cNvSpPr>
            <a:spLocks noChangeShapeType="1"/>
          </p:cNvSpPr>
          <p:nvPr/>
        </p:nvSpPr>
        <p:spPr bwMode="auto">
          <a:xfrm>
            <a:off x="457200" y="3200400"/>
            <a:ext cx="8153400" cy="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305800" y="31686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 flipV="1">
            <a:off x="685800" y="3276600"/>
            <a:ext cx="4343400" cy="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5105400" y="327660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382000" cy="787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Application Proceedings Timeline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57200" y="4800600"/>
            <a:ext cx="8153400" cy="4445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8305800" y="47688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685800" y="4876800"/>
            <a:ext cx="4343400" cy="4445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5105400" y="492125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1149" name="Oval 13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685800" y="1981200"/>
            <a:ext cx="0" cy="396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219200" y="1630363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Hypothetic Application</a:t>
            </a:r>
            <a:endParaRPr lang="ru-RU" sz="32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762000" y="2286000"/>
            <a:ext cx="2590800" cy="2362200"/>
          </a:xfrm>
          <a:custGeom>
            <a:avLst/>
            <a:gdLst>
              <a:gd name="T0" fmla="*/ 1536 w 1536"/>
              <a:gd name="T1" fmla="*/ 0 h 528"/>
              <a:gd name="T2" fmla="*/ 1152 w 1536"/>
              <a:gd name="T3" fmla="*/ 96 h 528"/>
              <a:gd name="T4" fmla="*/ 624 w 1536"/>
              <a:gd name="T5" fmla="*/ 96 h 528"/>
              <a:gd name="T6" fmla="*/ 0 w 153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528">
                <a:moveTo>
                  <a:pt x="1536" y="0"/>
                </a:moveTo>
                <a:cubicBezTo>
                  <a:pt x="1420" y="40"/>
                  <a:pt x="1304" y="80"/>
                  <a:pt x="1152" y="96"/>
                </a:cubicBezTo>
                <a:cubicBezTo>
                  <a:pt x="1000" y="112"/>
                  <a:pt x="816" y="24"/>
                  <a:pt x="624" y="96"/>
                </a:cubicBezTo>
                <a:cubicBezTo>
                  <a:pt x="432" y="168"/>
                  <a:pt x="104" y="456"/>
                  <a:pt x="0" y="528"/>
                </a:cubicBezTo>
              </a:path>
            </a:pathLst>
          </a:custGeom>
          <a:noFill/>
          <a:ln w="44450">
            <a:solidFill>
              <a:srgbClr val="FF99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2916238" y="2997200"/>
            <a:ext cx="0" cy="2952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684213" y="5516563"/>
            <a:ext cx="2232025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468313" y="5780088"/>
            <a:ext cx="835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Utility Model decision on grant  – approx. 4 months</a:t>
            </a:r>
            <a:endParaRPr lang="ru-RU" sz="24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Preferable Policy</a:t>
            </a:r>
            <a:endParaRPr lang="ru-RU" dirty="0" smtClean="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28600" y="1556792"/>
            <a:ext cx="876300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Use Utility Model protection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- when fast obtaining of rights for apparatuses is necessary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- combining Utility Model applications with invention RU and EA applications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Remember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– criteria of patentability are different for Invention and Utility Model </a:t>
            </a:r>
            <a:endParaRPr lang="ru-RU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68580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010400" y="1219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3621" y="5733256"/>
            <a:ext cx="8170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UM perspectives: Substantive Examination;</a:t>
            </a:r>
          </a:p>
          <a:p>
            <a:r>
              <a:rPr lang="en-US" sz="2400" b="1" i="1" u="sng" dirty="0" smtClean="0">
                <a:solidFill>
                  <a:srgbClr val="FF0000"/>
                </a:solidFill>
              </a:rPr>
              <a:t>One Independent Claim; No Doctrine of Equivalents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6142" y="-27384"/>
            <a:ext cx="7691719" cy="1143000"/>
          </a:xfrm>
        </p:spPr>
        <p:txBody>
          <a:bodyPr/>
          <a:lstStyle/>
          <a:p>
            <a:r>
              <a:rPr lang="en-US" sz="4400" dirty="0" smtClean="0"/>
              <a:t>Substantive Examination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3900" y="932723"/>
            <a:ext cx="3773488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1508986"/>
            <a:ext cx="4392488" cy="3997325"/>
          </a:xfrm>
        </p:spPr>
        <p:txBody>
          <a:bodyPr>
            <a:noAutofit/>
          </a:bodyPr>
          <a:lstStyle/>
          <a:p>
            <a:r>
              <a:rPr lang="en-US" sz="1600" dirty="0" smtClean="0"/>
              <a:t>Examination Request</a:t>
            </a:r>
          </a:p>
          <a:p>
            <a:pPr lvl="1"/>
            <a:r>
              <a:rPr lang="en-US" sz="1600" dirty="0" smtClean="0"/>
              <a:t>Applicant</a:t>
            </a:r>
          </a:p>
          <a:p>
            <a:pPr lvl="1"/>
            <a:r>
              <a:rPr lang="en-US" sz="1600" dirty="0" smtClean="0"/>
              <a:t>Any third party</a:t>
            </a:r>
          </a:p>
          <a:p>
            <a:r>
              <a:rPr lang="en-US" sz="1600" dirty="0" smtClean="0"/>
              <a:t>3 years from (international) filing date</a:t>
            </a:r>
          </a:p>
          <a:p>
            <a:r>
              <a:rPr lang="en-US" sz="1600" dirty="0" smtClean="0"/>
              <a:t>2 month extension term</a:t>
            </a:r>
          </a:p>
          <a:p>
            <a:r>
              <a:rPr lang="en-US" sz="1600" dirty="0" smtClean="0"/>
              <a:t>Abandonment </a:t>
            </a:r>
          </a:p>
          <a:p>
            <a:r>
              <a:rPr lang="en-US" sz="1600" dirty="0" smtClean="0"/>
              <a:t>12 month reinstatement term (excusive circumstances)</a:t>
            </a:r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6" y="932723"/>
            <a:ext cx="3776472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6514" y="1494350"/>
            <a:ext cx="4173958" cy="4341101"/>
          </a:xfrm>
        </p:spPr>
        <p:txBody>
          <a:bodyPr>
            <a:noAutofit/>
          </a:bodyPr>
          <a:lstStyle/>
          <a:p>
            <a:r>
              <a:rPr lang="en-US" sz="1600" dirty="0"/>
              <a:t>Examination Request</a:t>
            </a:r>
            <a:endParaRPr lang="ru-RU" sz="1600" dirty="0"/>
          </a:p>
          <a:p>
            <a:pPr lvl="1"/>
            <a:r>
              <a:rPr lang="en-US" sz="1600" dirty="0" smtClean="0"/>
              <a:t>Applicant</a:t>
            </a:r>
          </a:p>
          <a:p>
            <a:r>
              <a:rPr lang="en-US" sz="1600" dirty="0" smtClean="0"/>
              <a:t>6 months from Search Report publishing date</a:t>
            </a:r>
          </a:p>
          <a:p>
            <a:pPr lvl="1"/>
            <a:r>
              <a:rPr lang="en-US" sz="1600" dirty="0" smtClean="0"/>
              <a:t>Usually SR is published simultaneously with application</a:t>
            </a:r>
          </a:p>
          <a:p>
            <a:pPr lvl="1"/>
            <a:r>
              <a:rPr lang="en-US" sz="1600" dirty="0" smtClean="0"/>
              <a:t>ISR substitutes EA </a:t>
            </a:r>
            <a:r>
              <a:rPr lang="en-US" sz="1600" dirty="0"/>
              <a:t>Search Report </a:t>
            </a:r>
            <a:endParaRPr lang="en-US" sz="1600" dirty="0" smtClean="0"/>
          </a:p>
          <a:p>
            <a:r>
              <a:rPr lang="en-US" sz="1600" dirty="0" smtClean="0"/>
              <a:t>Abandonment</a:t>
            </a:r>
          </a:p>
          <a:p>
            <a:r>
              <a:rPr lang="en-US" sz="1600" dirty="0"/>
              <a:t>12 month reinstatement </a:t>
            </a:r>
            <a:r>
              <a:rPr lang="en-US" sz="1600" dirty="0" smtClean="0"/>
              <a:t>term (</a:t>
            </a:r>
            <a:r>
              <a:rPr lang="en-US" sz="1600" dirty="0"/>
              <a:t>excusive circumstances</a:t>
            </a:r>
            <a:r>
              <a:rPr lang="en-US" sz="1600" dirty="0" smtClean="0"/>
              <a:t>)</a:t>
            </a:r>
            <a:endParaRPr lang="ru-RU" sz="500" dirty="0"/>
          </a:p>
          <a:p>
            <a:endParaRPr lang="ru-RU" sz="500" dirty="0"/>
          </a:p>
        </p:txBody>
      </p:sp>
    </p:spTree>
    <p:extLst>
      <p:ext uri="{BB962C8B-B14F-4D97-AF65-F5344CB8AC3E}">
        <p14:creationId xmlns:p14="http://schemas.microsoft.com/office/powerpoint/2010/main" val="13365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Grace period </a:t>
            </a:r>
            <a:br>
              <a:rPr lang="en-US" smtClean="0"/>
            </a:br>
            <a:endParaRPr lang="ru-RU" sz="3600" smtClean="0"/>
          </a:p>
        </p:txBody>
      </p:sp>
      <p:sp>
        <p:nvSpPr>
          <p:cNvPr id="3686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806450" y="1858963"/>
            <a:ext cx="8229600" cy="36576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b="1" i="1" smtClean="0">
                <a:solidFill>
                  <a:schemeClr val="folHlink"/>
                </a:solidFill>
                <a:effectLst/>
              </a:rPr>
              <a:t>Substantial difference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Char char="•"/>
            </a:pPr>
            <a:r>
              <a:rPr lang="en-US" i="1" smtClean="0">
                <a:effectLst/>
              </a:rPr>
              <a:t> 	Under the Russian Patent Law grace period is calculated back from the RU application </a:t>
            </a:r>
            <a:r>
              <a:rPr lang="en-US" i="1" u="sng" smtClean="0">
                <a:effectLst/>
              </a:rPr>
              <a:t>filing date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Char char="•"/>
            </a:pPr>
            <a:r>
              <a:rPr lang="en-US" i="1" smtClean="0">
                <a:effectLst/>
              </a:rPr>
              <a:t>	Under Eurasian Patent Regulations grace period is calculated back from EA application filing or </a:t>
            </a:r>
            <a:r>
              <a:rPr lang="en-US" i="1" u="sng" smtClean="0">
                <a:effectLst/>
              </a:rPr>
              <a:t>priority date</a:t>
            </a:r>
            <a:r>
              <a:rPr lang="en-US" sz="2800" i="1" smtClean="0">
                <a:effectLst/>
              </a:rPr>
              <a:t>  </a:t>
            </a:r>
            <a:endParaRPr lang="ru-RU" sz="2800" i="1" smtClean="0">
              <a:effectLst/>
            </a:endParaRPr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6372225" y="981075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7885113" y="1014413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8050213" y="11096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524625" y="105727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7362825" y="12096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9"/>
            <a:ext cx="8229600" cy="684212"/>
          </a:xfrm>
        </p:spPr>
        <p:txBody>
          <a:bodyPr>
            <a:normAutofit fontScale="90000"/>
          </a:bodyPr>
          <a:lstStyle/>
          <a:p>
            <a:r>
              <a:rPr lang="en-US" dirty="0"/>
              <a:t>Substantive </a:t>
            </a:r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86800" cy="5257800"/>
          </a:xfrm>
        </p:spPr>
        <p:txBody>
          <a:bodyPr>
            <a:noAutofit/>
          </a:bodyPr>
          <a:lstStyle/>
          <a:p>
            <a:pPr>
              <a:buSzTx/>
              <a:buFont typeface="Wingdings" pitchFamily="2" charset="2"/>
              <a:buChar char="§"/>
            </a:pPr>
            <a:r>
              <a:rPr lang="en-US" b="1" i="1" dirty="0"/>
              <a:t>Action – Response manner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No limiting number of Office Actions to be issued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en-US" sz="1600" b="1" i="1" dirty="0" smtClean="0"/>
              <a:t>Term </a:t>
            </a:r>
            <a:r>
              <a:rPr lang="en-US" sz="1600" b="1" i="1" dirty="0"/>
              <a:t>for response to Office Action is 2 months from receiving this Office action and can be extended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Additional extensions available for up to 10 </a:t>
            </a:r>
            <a:r>
              <a:rPr lang="en-US" sz="1600" dirty="0" smtClean="0"/>
              <a:t>months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Amendments are voluntary and may be filed any time before Decision</a:t>
            </a:r>
            <a:endParaRPr lang="en-US" sz="1600" dirty="0"/>
          </a:p>
          <a:p>
            <a:pPr>
              <a:buSzTx/>
              <a:buFont typeface="Wingdings" pitchFamily="2" charset="2"/>
              <a:buChar char="§"/>
            </a:pPr>
            <a:endParaRPr lang="en-US" sz="1600" b="1" i="1" dirty="0" smtClean="0"/>
          </a:p>
          <a:p>
            <a:pPr>
              <a:buSzTx/>
              <a:buFont typeface="Wingdings" pitchFamily="2" charset="2"/>
              <a:buChar char="§"/>
            </a:pPr>
            <a:endParaRPr lang="en-US" sz="1600" b="1" i="1" dirty="0"/>
          </a:p>
          <a:p>
            <a:pPr>
              <a:buSzTx/>
              <a:buFont typeface="Wingdings" pitchFamily="2" charset="2"/>
              <a:buChar char="§"/>
            </a:pPr>
            <a:endParaRPr lang="en-US" sz="1600" b="1" i="1" dirty="0" smtClean="0"/>
          </a:p>
          <a:p>
            <a:pPr>
              <a:buSzTx/>
              <a:buFont typeface="Wingdings" pitchFamily="2" charset="2"/>
              <a:buChar char="§"/>
            </a:pPr>
            <a:r>
              <a:rPr lang="en-US" sz="1600" b="1" i="1" dirty="0" smtClean="0"/>
              <a:t>Term </a:t>
            </a:r>
            <a:r>
              <a:rPr lang="en-US" sz="1600" b="1" i="1" dirty="0"/>
              <a:t>for response to Office Action is 4 months from issuing this Office action and can be extended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No limiting number of extension to be </a:t>
            </a:r>
            <a:r>
              <a:rPr lang="en-US" sz="1600" dirty="0" smtClean="0"/>
              <a:t>requested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Amendments are voluntary and may be filed any time before Decision</a:t>
            </a:r>
          </a:p>
          <a:p>
            <a:pPr lvl="1">
              <a:buFont typeface="Wingdings" pitchFamily="2" charset="2"/>
              <a:buChar char="§"/>
            </a:pPr>
            <a:endParaRPr lang="en-US" sz="1600" dirty="0" smtClean="0">
              <a:solidFill>
                <a:srgbClr val="0033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600" dirty="0">
              <a:solidFill>
                <a:srgbClr val="0033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600" dirty="0" smtClean="0">
              <a:solidFill>
                <a:srgbClr val="6600FF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600" dirty="0">
              <a:solidFill>
                <a:srgbClr val="66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dirty="0"/>
          </a:p>
          <a:p>
            <a:pPr>
              <a:buSzTx/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772400" y="3127243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RU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772400" y="5143467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EA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6142" y="269776"/>
            <a:ext cx="7691719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Checking up Patentability </a:t>
            </a:r>
            <a:br>
              <a:rPr lang="en-US" sz="4400" dirty="0" smtClean="0"/>
            </a:br>
            <a:r>
              <a:rPr lang="en-US" sz="4400" dirty="0" smtClean="0"/>
              <a:t>RU + EA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5" y="1908122"/>
            <a:ext cx="4170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Industrial Applicability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2556194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Novelty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746" y="3132258"/>
            <a:ext cx="2921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Inventive Level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6335" y="4716434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Final Decision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1600" y="3852338"/>
            <a:ext cx="2483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Office Action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99039" y="3861050"/>
            <a:ext cx="1910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Response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1601" y="5508522"/>
            <a:ext cx="3300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Decision of Grant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82519" y="5508522"/>
            <a:ext cx="3973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Decision of Rejection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142" y="68627"/>
            <a:ext cx="7691719" cy="864096"/>
          </a:xfrm>
        </p:spPr>
        <p:txBody>
          <a:bodyPr/>
          <a:lstStyle/>
          <a:p>
            <a:r>
              <a:rPr lang="en-US" sz="4000" dirty="0"/>
              <a:t>Checking up Patentability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40701"/>
            <a:ext cx="4040188" cy="639763"/>
          </a:xfrm>
        </p:spPr>
        <p:txBody>
          <a:bodyPr>
            <a:normAutofit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427914"/>
            <a:ext cx="4320480" cy="5649491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/>
              <a:t>Decision of Grant</a:t>
            </a:r>
          </a:p>
          <a:p>
            <a:pPr>
              <a:lnSpc>
                <a:spcPts val="1800"/>
              </a:lnSpc>
            </a:pPr>
            <a:endParaRPr lang="en-US" sz="2000" dirty="0" smtClean="0"/>
          </a:p>
          <a:p>
            <a:pPr>
              <a:lnSpc>
                <a:spcPts val="1800"/>
              </a:lnSpc>
            </a:pPr>
            <a:endParaRPr lang="en-US" sz="2000" dirty="0"/>
          </a:p>
          <a:p>
            <a:pPr>
              <a:lnSpc>
                <a:spcPts val="1800"/>
              </a:lnSpc>
            </a:pPr>
            <a:r>
              <a:rPr lang="en-US" sz="2000" dirty="0" smtClean="0"/>
              <a:t>Decision </a:t>
            </a:r>
            <a:r>
              <a:rPr lang="en-US" sz="2000" dirty="0"/>
              <a:t>of Rejection</a:t>
            </a:r>
          </a:p>
          <a:p>
            <a:pPr marL="712788" lvl="1">
              <a:lnSpc>
                <a:spcPts val="1800"/>
              </a:lnSpc>
            </a:pPr>
            <a:r>
              <a:rPr lang="en-US" sz="2000" dirty="0" smtClean="0"/>
              <a:t>Notification of Patentability Check Results</a:t>
            </a:r>
          </a:p>
          <a:p>
            <a:pPr marL="896938" lvl="2">
              <a:lnSpc>
                <a:spcPts val="1800"/>
              </a:lnSpc>
            </a:pPr>
            <a:r>
              <a:rPr lang="en-US" dirty="0"/>
              <a:t>Reasons of possible Rejection</a:t>
            </a:r>
          </a:p>
          <a:p>
            <a:pPr marL="896938" lvl="2">
              <a:lnSpc>
                <a:spcPts val="1800"/>
              </a:lnSpc>
            </a:pPr>
            <a:r>
              <a:rPr lang="en-US" dirty="0"/>
              <a:t>It is possible to further amend claims</a:t>
            </a:r>
          </a:p>
          <a:p>
            <a:pPr lvl="1">
              <a:lnSpc>
                <a:spcPts val="1800"/>
              </a:lnSpc>
            </a:pP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62675" y="740701"/>
            <a:ext cx="4041775" cy="639763"/>
          </a:xfrm>
        </p:spPr>
        <p:txBody>
          <a:bodyPr>
            <a:normAutofit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403912"/>
            <a:ext cx="4498974" cy="4713387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Decision of Grant</a:t>
            </a:r>
            <a:endParaRPr lang="ru-RU" sz="2000" dirty="0"/>
          </a:p>
          <a:p>
            <a:pPr marL="630238" lvl="1">
              <a:lnSpc>
                <a:spcPts val="1800"/>
              </a:lnSpc>
            </a:pPr>
            <a:r>
              <a:rPr lang="en-US" sz="1800" dirty="0" smtClean="0"/>
              <a:t>Notification of Readiness to Grant Patent</a:t>
            </a:r>
          </a:p>
          <a:p>
            <a:pPr marL="714375" lvl="2">
              <a:lnSpc>
                <a:spcPts val="1800"/>
              </a:lnSpc>
            </a:pPr>
            <a:r>
              <a:rPr lang="en-US" sz="1800" dirty="0" smtClean="0"/>
              <a:t>Claims Examiner is ready to allow</a:t>
            </a:r>
          </a:p>
          <a:p>
            <a:pPr marL="714375" lvl="2">
              <a:lnSpc>
                <a:spcPts val="1800"/>
              </a:lnSpc>
            </a:pPr>
            <a:r>
              <a:rPr lang="en-US" sz="1800" dirty="0" smtClean="0"/>
              <a:t>It is possible to further amend claims</a:t>
            </a:r>
          </a:p>
          <a:p>
            <a:pPr>
              <a:lnSpc>
                <a:spcPts val="1800"/>
              </a:lnSpc>
            </a:pPr>
            <a:r>
              <a:rPr lang="en-US" sz="2000" dirty="0" smtClean="0"/>
              <a:t>Decision of Rejection</a:t>
            </a:r>
          </a:p>
          <a:p>
            <a:pPr marL="630238" lvl="1">
              <a:lnSpc>
                <a:spcPts val="1800"/>
              </a:lnSpc>
            </a:pPr>
            <a:r>
              <a:rPr lang="en-US" sz="1800" dirty="0" smtClean="0"/>
              <a:t>Conclusion on Patentability</a:t>
            </a:r>
          </a:p>
          <a:p>
            <a:pPr marL="714375" lvl="2">
              <a:lnSpc>
                <a:spcPts val="1800"/>
              </a:lnSpc>
            </a:pPr>
            <a:r>
              <a:rPr lang="en-US" sz="1800" dirty="0" smtClean="0"/>
              <a:t>Reasons of possible Rejection</a:t>
            </a:r>
          </a:p>
          <a:p>
            <a:pPr marL="714375" lvl="2">
              <a:lnSpc>
                <a:spcPts val="1800"/>
              </a:lnSpc>
            </a:pPr>
            <a:r>
              <a:rPr lang="en-US" sz="1800" dirty="0"/>
              <a:t>It is possible to further amend </a:t>
            </a:r>
            <a:r>
              <a:rPr lang="en-US" sz="1800" dirty="0" smtClean="0"/>
              <a:t>claims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75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Плетенка"/>
          <p:cNvSpPr>
            <a:spLocks noChangeArrowheads="1"/>
          </p:cNvSpPr>
          <p:nvPr/>
        </p:nvSpPr>
        <p:spPr bwMode="auto">
          <a:xfrm>
            <a:off x="152400" y="3733800"/>
            <a:ext cx="88392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weave">
                  <a:fgClr>
                    <a:schemeClr val="accent1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533400" y="4648200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143000" y="449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5791200" y="4648200"/>
            <a:ext cx="2743200" cy="0"/>
          </a:xfrm>
          <a:prstGeom prst="line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533400" y="5867400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1143000" y="571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5791200" y="5867400"/>
            <a:ext cx="2667000" cy="0"/>
          </a:xfrm>
          <a:prstGeom prst="line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533400" y="4114800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1143000" y="3962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5791200" y="4114800"/>
            <a:ext cx="2819400" cy="0"/>
          </a:xfrm>
          <a:prstGeom prst="line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524000" y="5791200"/>
            <a:ext cx="7239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Member States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362200" y="49530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>
                <a:solidFill>
                  <a:schemeClr val="tx1"/>
                </a:solidFill>
                <a:effectLst/>
                <a:latin typeface="Garamond" pitchFamily="18" charset="0"/>
              </a:rPr>
              <a:t>. . . . . .</a:t>
            </a:r>
          </a:p>
        </p:txBody>
      </p:sp>
      <p:sp>
        <p:nvSpPr>
          <p:cNvPr id="107534" name="Rectangle 14" descr="Мелкое конфетти"/>
          <p:cNvSpPr>
            <a:spLocks noChangeArrowheads="1"/>
          </p:cNvSpPr>
          <p:nvPr/>
        </p:nvSpPr>
        <p:spPr bwMode="auto">
          <a:xfrm>
            <a:off x="152400" y="1676400"/>
            <a:ext cx="88392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smConfetti">
                  <a:fgClr>
                    <a:srgbClr val="C2310A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608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</a:t>
            </a:r>
            <a:r>
              <a:rPr lang="ru-RU" dirty="0" smtClean="0"/>
              <a:t>urasian Patent</a:t>
            </a:r>
            <a:r>
              <a:rPr lang="en-US" dirty="0" smtClean="0"/>
              <a:t> System</a:t>
            </a:r>
            <a:endParaRPr lang="ru-RU" dirty="0" smtClean="0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533400" y="2590800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1143000" y="2438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5791200" y="2438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 flipV="1">
            <a:off x="1143000" y="2590800"/>
            <a:ext cx="7467600" cy="0"/>
          </a:xfrm>
          <a:prstGeom prst="line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914400" y="2667000"/>
            <a:ext cx="228600" cy="5334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3810000" y="16002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838200" y="16002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effectLst/>
                <a:latin typeface="Times New Roman" pitchFamily="18" charset="0"/>
              </a:rPr>
              <a:t>Eurasian</a:t>
            </a:r>
            <a:r>
              <a:rPr lang="ru-RU" sz="2400" b="1" i="1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i="1"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lang="ru-RU" sz="2400" b="1" i="1">
                <a:solidFill>
                  <a:schemeClr val="tx1"/>
                </a:solidFill>
                <a:effectLst/>
                <a:latin typeface="Times New Roman" pitchFamily="18" charset="0"/>
              </a:rPr>
              <a:t>atent </a:t>
            </a:r>
            <a:r>
              <a:rPr lang="en-US" sz="2400" b="1" i="1">
                <a:solidFill>
                  <a:schemeClr val="tx1"/>
                </a:solidFill>
                <a:effectLst/>
                <a:latin typeface="Times New Roman" pitchFamily="18" charset="0"/>
              </a:rPr>
              <a:t>Office</a:t>
            </a:r>
            <a:endParaRPr lang="ru-RU" sz="2400" b="1" i="1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5791200" y="2743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181600" y="19050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lang="ru-RU" sz="3200" b="1">
                <a:solidFill>
                  <a:schemeClr val="tx1"/>
                </a:solidFill>
                <a:effectLst/>
                <a:latin typeface="Times New Roman" pitchFamily="18" charset="0"/>
              </a:rPr>
              <a:t>atent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019800" y="28956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i="1">
                <a:solidFill>
                  <a:srgbClr val="00FF00"/>
                </a:solidFill>
                <a:effectLst/>
                <a:latin typeface="Times New Roman" pitchFamily="18" charset="0"/>
              </a:rPr>
              <a:t>«</a:t>
            </a:r>
            <a:r>
              <a:rPr lang="en-US" sz="2800" b="1" i="1">
                <a:solidFill>
                  <a:srgbClr val="00FF00"/>
                </a:solidFill>
                <a:effectLst/>
                <a:latin typeface="Times New Roman" pitchFamily="18" charset="0"/>
              </a:rPr>
              <a:t>Validation</a:t>
            </a:r>
            <a:r>
              <a:rPr lang="ru-RU" sz="2800" b="1" i="1">
                <a:solidFill>
                  <a:srgbClr val="00FF00"/>
                </a:solidFill>
                <a:effectLst/>
                <a:latin typeface="Times New Roman" pitchFamily="18" charset="0"/>
              </a:rPr>
              <a:t>»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52400" y="3124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pplication </a:t>
            </a: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for</a:t>
            </a: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E</a:t>
            </a: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urasian </a:t>
            </a: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lang="ru-RU" sz="2400">
                <a:solidFill>
                  <a:schemeClr val="tx1"/>
                </a:solidFill>
                <a:effectLst/>
                <a:latin typeface="Times New Roman" pitchFamily="18" charset="0"/>
              </a:rPr>
              <a:t>atent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295400" y="2133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effectLst/>
                <a:latin typeface="Times New Roman" pitchFamily="18" charset="0"/>
              </a:rPr>
              <a:t>Search</a:t>
            </a:r>
            <a:r>
              <a:rPr lang="ru-RU" sz="2400" b="1"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US" sz="2400" b="1">
                <a:solidFill>
                  <a:schemeClr val="tx1"/>
                </a:solidFill>
                <a:effectLst/>
                <a:latin typeface="Times New Roman" pitchFamily="18" charset="0"/>
              </a:rPr>
              <a:t>E</a:t>
            </a:r>
            <a:r>
              <a:rPr lang="ru-RU" sz="2400" b="1">
                <a:solidFill>
                  <a:schemeClr val="tx1"/>
                </a:solidFill>
                <a:effectLst/>
                <a:latin typeface="Times New Roman" pitchFamily="18" charset="0"/>
              </a:rPr>
              <a:t>xamination</a:t>
            </a:r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1143000" y="2667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 flipH="1">
            <a:off x="5943600" y="32004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5867400" y="2667000"/>
            <a:ext cx="0" cy="1371600"/>
          </a:xfrm>
          <a:prstGeom prst="line">
            <a:avLst/>
          </a:prstGeom>
          <a:noFill/>
          <a:ln w="44450">
            <a:solidFill>
              <a:srgbClr val="00FF00"/>
            </a:solidFill>
            <a:prstDash val="sys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51" name="Line 31"/>
          <p:cNvSpPr>
            <a:spLocks noChangeShapeType="1"/>
          </p:cNvSpPr>
          <p:nvPr/>
        </p:nvSpPr>
        <p:spPr bwMode="auto">
          <a:xfrm>
            <a:off x="5867400" y="2667000"/>
            <a:ext cx="457200" cy="3124200"/>
          </a:xfrm>
          <a:prstGeom prst="line">
            <a:avLst/>
          </a:prstGeom>
          <a:noFill/>
          <a:ln w="44450">
            <a:solidFill>
              <a:srgbClr val="00FF00"/>
            </a:solidFill>
            <a:prstDash val="sysDot"/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Line 2"/>
          <p:cNvSpPr>
            <a:spLocks noChangeShapeType="1"/>
          </p:cNvSpPr>
          <p:nvPr/>
        </p:nvSpPr>
        <p:spPr bwMode="auto">
          <a:xfrm>
            <a:off x="457200" y="3200400"/>
            <a:ext cx="8153400" cy="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8305800" y="31686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 flipV="1">
            <a:off x="685800" y="3276600"/>
            <a:ext cx="4343400" cy="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5105400" y="327660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382000" cy="787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dirty="0" smtClean="0"/>
              <a:t>Application Proceedings Timeline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457200" y="4800600"/>
            <a:ext cx="8153400" cy="44450"/>
          </a:xfrm>
          <a:prstGeom prst="line">
            <a:avLst/>
          </a:prstGeom>
          <a:noFill/>
          <a:ln w="50800" cap="sq">
            <a:solidFill>
              <a:schemeClr val="tx2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8305800" y="47688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685800" y="4876800"/>
            <a:ext cx="4343400" cy="44450"/>
          </a:xfrm>
          <a:prstGeom prst="line">
            <a:avLst/>
          </a:prstGeom>
          <a:noFill/>
          <a:ln w="76200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5105400" y="4921250"/>
            <a:ext cx="2971800" cy="0"/>
          </a:xfrm>
          <a:prstGeom prst="line">
            <a:avLst/>
          </a:prstGeom>
          <a:noFill/>
          <a:ln w="76200" cap="rnd">
            <a:solidFill>
              <a:srgbClr val="00FF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7667625" y="2382838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820025" y="24733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685800" y="1981200"/>
            <a:ext cx="0" cy="396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219200" y="1630363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Examination Request</a:t>
            </a:r>
            <a:endParaRPr lang="ru-RU" sz="3200" b="1" i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23" name="Freeform 15"/>
          <p:cNvSpPr>
            <a:spLocks/>
          </p:cNvSpPr>
          <p:nvPr/>
        </p:nvSpPr>
        <p:spPr bwMode="auto">
          <a:xfrm>
            <a:off x="684213" y="2205038"/>
            <a:ext cx="2663825" cy="431800"/>
          </a:xfrm>
          <a:custGeom>
            <a:avLst/>
            <a:gdLst>
              <a:gd name="T0" fmla="*/ 1536 w 1536"/>
              <a:gd name="T1" fmla="*/ 0 h 528"/>
              <a:gd name="T2" fmla="*/ 1152 w 1536"/>
              <a:gd name="T3" fmla="*/ 96 h 528"/>
              <a:gd name="T4" fmla="*/ 624 w 1536"/>
              <a:gd name="T5" fmla="*/ 96 h 528"/>
              <a:gd name="T6" fmla="*/ 0 w 153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528">
                <a:moveTo>
                  <a:pt x="1536" y="0"/>
                </a:moveTo>
                <a:cubicBezTo>
                  <a:pt x="1420" y="40"/>
                  <a:pt x="1304" y="80"/>
                  <a:pt x="1152" y="96"/>
                </a:cubicBezTo>
                <a:cubicBezTo>
                  <a:pt x="1000" y="112"/>
                  <a:pt x="816" y="24"/>
                  <a:pt x="624" y="96"/>
                </a:cubicBezTo>
                <a:cubicBezTo>
                  <a:pt x="432" y="168"/>
                  <a:pt x="104" y="456"/>
                  <a:pt x="0" y="528"/>
                </a:cubicBezTo>
              </a:path>
            </a:pathLst>
          </a:custGeom>
          <a:noFill/>
          <a:ln w="44450">
            <a:solidFill>
              <a:srgbClr val="FF99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2916238" y="2997200"/>
            <a:ext cx="0" cy="1223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>
            <a:off x="684213" y="3573463"/>
            <a:ext cx="2232025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612775" y="5995988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 Office Action to be issued (approximately)</a:t>
            </a:r>
            <a:endParaRPr lang="ru-RU" sz="24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27" name="Oval 19"/>
          <p:cNvSpPr>
            <a:spLocks noChangeArrowheads="1"/>
          </p:cNvSpPr>
          <p:nvPr/>
        </p:nvSpPr>
        <p:spPr bwMode="auto">
          <a:xfrm>
            <a:off x="7753350" y="40386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7905750" y="41290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19829" name="Line 21"/>
          <p:cNvSpPr>
            <a:spLocks noChangeShapeType="1"/>
          </p:cNvSpPr>
          <p:nvPr/>
        </p:nvSpPr>
        <p:spPr bwMode="auto">
          <a:xfrm>
            <a:off x="4859338" y="2924175"/>
            <a:ext cx="0" cy="2952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30" name="Line 22"/>
          <p:cNvSpPr>
            <a:spLocks noChangeShapeType="1"/>
          </p:cNvSpPr>
          <p:nvPr/>
        </p:nvSpPr>
        <p:spPr bwMode="auto">
          <a:xfrm>
            <a:off x="684213" y="5373688"/>
            <a:ext cx="4103687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828675" y="3644900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4-6 months</a:t>
            </a:r>
            <a:endParaRPr lang="ru-RU" sz="24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1549400" y="5348288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10-12 months</a:t>
            </a:r>
            <a:endParaRPr lang="ru-RU" sz="2400" b="1" i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>
            <a:off x="6858000" y="12192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7010400" y="1295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19836" name="Oval 28"/>
          <p:cNvSpPr>
            <a:spLocks noChangeArrowheads="1"/>
          </p:cNvSpPr>
          <p:nvPr/>
        </p:nvSpPr>
        <p:spPr bwMode="auto">
          <a:xfrm>
            <a:off x="7924800" y="12192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8" name="Text Box 29"/>
          <p:cNvSpPr txBox="1">
            <a:spLocks noChangeArrowheads="1"/>
          </p:cNvSpPr>
          <p:nvPr/>
        </p:nvSpPr>
        <p:spPr bwMode="auto">
          <a:xfrm>
            <a:off x="8077200" y="1309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utoUpdateAnimBg="0"/>
      <p:bldP spid="11981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6142" y="-171400"/>
            <a:ext cx="7691719" cy="1143000"/>
          </a:xfrm>
        </p:spPr>
        <p:txBody>
          <a:bodyPr/>
          <a:lstStyle/>
          <a:p>
            <a:r>
              <a:rPr lang="en-US" sz="4000" dirty="0"/>
              <a:t>Final Rejection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3900" y="764704"/>
            <a:ext cx="3773488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23900" y="1268760"/>
            <a:ext cx="3773488" cy="5688632"/>
          </a:xfrm>
        </p:spPr>
        <p:txBody>
          <a:bodyPr>
            <a:normAutofit/>
          </a:bodyPr>
          <a:lstStyle/>
          <a:p>
            <a:r>
              <a:rPr lang="en-US" dirty="0" smtClean="0"/>
              <a:t>May be appealed within 6 months in the Chamber of Patent Disputes of the Russian PTO</a:t>
            </a:r>
          </a:p>
          <a:p>
            <a:r>
              <a:rPr lang="en-US" dirty="0" smtClean="0"/>
              <a:t>Chamber Decision may be appealed with court</a:t>
            </a:r>
          </a:p>
          <a:p>
            <a:endParaRPr lang="en-US" dirty="0" smtClean="0"/>
          </a:p>
          <a:p>
            <a:r>
              <a:rPr lang="en-US" dirty="0" smtClean="0"/>
              <a:t>Divisional application may be filed before or simultaneously with appealing with CPD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6" y="692696"/>
            <a:ext cx="3776472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6" y="1231876"/>
            <a:ext cx="3776472" cy="5725517"/>
          </a:xfrm>
        </p:spPr>
        <p:txBody>
          <a:bodyPr>
            <a:normAutofit/>
          </a:bodyPr>
          <a:lstStyle/>
          <a:p>
            <a:r>
              <a:rPr lang="en-US" dirty="0"/>
              <a:t>May be appealed within </a:t>
            </a:r>
            <a:r>
              <a:rPr lang="en-US" dirty="0" smtClean="0"/>
              <a:t>3 </a:t>
            </a:r>
            <a:r>
              <a:rPr lang="en-US" dirty="0"/>
              <a:t>months in the </a:t>
            </a:r>
            <a:r>
              <a:rPr lang="en-US" dirty="0" smtClean="0"/>
              <a:t>EAPO</a:t>
            </a:r>
          </a:p>
          <a:p>
            <a:pPr lvl="1"/>
            <a:r>
              <a:rPr lang="en-US" dirty="0" smtClean="0"/>
              <a:t>Decision of Board of Examiners (at least 2 new Examiners) appointed by President may be appealed with President</a:t>
            </a:r>
          </a:p>
          <a:p>
            <a:pPr lvl="1"/>
            <a:r>
              <a:rPr lang="en-US" dirty="0" smtClean="0"/>
              <a:t>Decision approved by President is final and binding</a:t>
            </a:r>
          </a:p>
          <a:p>
            <a:r>
              <a:rPr lang="en-US" dirty="0"/>
              <a:t>Divisional application may be filed before or simultaneously with appealing </a:t>
            </a:r>
            <a:r>
              <a:rPr lang="en-US" dirty="0" smtClean="0"/>
              <a:t>with President</a:t>
            </a:r>
            <a:endParaRPr lang="ru-RU" dirty="0"/>
          </a:p>
          <a:p>
            <a:endParaRPr lang="en-US" dirty="0" smtClean="0">
              <a:solidFill>
                <a:srgbClr val="0033CC"/>
              </a:solidFill>
            </a:endParaRPr>
          </a:p>
          <a:p>
            <a:endParaRPr lang="en-US" dirty="0">
              <a:solidFill>
                <a:srgbClr val="0033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7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60648"/>
            <a:ext cx="7691719" cy="1143000"/>
          </a:xfrm>
        </p:spPr>
        <p:txBody>
          <a:bodyPr/>
          <a:lstStyle/>
          <a:p>
            <a:r>
              <a:rPr lang="en-US" sz="4000" dirty="0"/>
              <a:t>Final </a:t>
            </a:r>
            <a:r>
              <a:rPr lang="en-US" sz="4000" dirty="0" smtClean="0"/>
              <a:t>Rejection RU</a:t>
            </a:r>
            <a:endParaRPr lang="ru-RU" sz="40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67544" y="3140968"/>
            <a:ext cx="6192688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67544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843808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93075" y="1988840"/>
            <a:ext cx="271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Decision of Rejection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Lack of Inventive level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4048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88024" y="2204864"/>
            <a:ext cx="2402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Deadline for Appeal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283968" y="3717032"/>
            <a:ext cx="3384376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83968" y="3501008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4048" y="350100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9794" y="3933056"/>
            <a:ext cx="273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Utility Model Divisional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7554" y="3933056"/>
            <a:ext cx="2132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Decision of Grant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876256" y="3501008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7" y="1988840"/>
            <a:ext cx="779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Filing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Date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60648"/>
            <a:ext cx="7691719" cy="1143000"/>
          </a:xfrm>
        </p:spPr>
        <p:txBody>
          <a:bodyPr/>
          <a:lstStyle/>
          <a:p>
            <a:r>
              <a:rPr lang="en-US" sz="3600" dirty="0"/>
              <a:t>Final </a:t>
            </a:r>
            <a:r>
              <a:rPr lang="en-US" sz="3600" dirty="0" smtClean="0"/>
              <a:t>Rejection in EA</a:t>
            </a:r>
            <a:br>
              <a:rPr lang="en-US" sz="3600" dirty="0" smtClean="0"/>
            </a:br>
            <a:r>
              <a:rPr lang="en-US" sz="3600" dirty="0" smtClean="0"/>
              <a:t>Going Russian Way</a:t>
            </a:r>
            <a:endParaRPr lang="ru-RU" sz="36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67544" y="3140968"/>
            <a:ext cx="8136904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67544" y="2924944"/>
            <a:ext cx="0" cy="230425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91680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9461" y="2217057"/>
            <a:ext cx="152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Decision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of Rejection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419872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73917" y="2204864"/>
            <a:ext cx="3055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Confirmation of Rejection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by President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580112" y="4869160"/>
            <a:ext cx="3384376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80112" y="4653136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5714" y="3645024"/>
            <a:ext cx="1244251" cy="40011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 months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2213248"/>
            <a:ext cx="1158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EA Filing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Date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96136" y="2924944"/>
            <a:ext cx="0" cy="43204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крывающая фигурная скобка 14"/>
          <p:cNvSpPr/>
          <p:nvPr/>
        </p:nvSpPr>
        <p:spPr>
          <a:xfrm rot="5400000">
            <a:off x="4499992" y="2348880"/>
            <a:ext cx="144016" cy="230425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67544" y="4869160"/>
            <a:ext cx="5112568" cy="0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Закрывающая фигурная скобка 23"/>
          <p:cNvSpPr/>
          <p:nvPr/>
        </p:nvSpPr>
        <p:spPr>
          <a:xfrm rot="5400000">
            <a:off x="2951820" y="2744924"/>
            <a:ext cx="144016" cy="511256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483770" y="5579948"/>
            <a:ext cx="1492332" cy="40011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 + 1 years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5313401"/>
            <a:ext cx="1187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RU Filing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873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79512" y="2636912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339752" y="2642136"/>
            <a:ext cx="3131056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2060848"/>
            <a:ext cx="2764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Laid- open Publication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6077" y="2060848"/>
            <a:ext cx="229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Patent Publication 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470808" y="2642136"/>
            <a:ext cx="30616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23514" y="2852936"/>
            <a:ext cx="26123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Provisional Protection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File History: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Application form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Specification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Drawings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Claims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Amendments</a:t>
            </a:r>
          </a:p>
          <a:p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37568" y="2852936"/>
            <a:ext cx="428290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Patent Protection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File History: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Application form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Specification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Drawings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Claims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Amendments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All Correspondence (Official Actions,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responses etc.) 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8190" y="-27383"/>
            <a:ext cx="74022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Laid-open Publication &amp; File </a:t>
            </a:r>
            <a:r>
              <a:rPr lang="en-US" sz="3600" dirty="0" smtClean="0">
                <a:solidFill>
                  <a:schemeClr val="tx2"/>
                </a:solidFill>
              </a:rPr>
              <a:t>History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RU &amp; EA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8" y="1412776"/>
            <a:ext cx="3658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Formal examination completed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Application is pending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5621178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Only in RU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483768" y="5805263"/>
            <a:ext cx="1944216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39752" y="2420888"/>
            <a:ext cx="0" cy="43204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36096" y="2420888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0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78099"/>
          </a:xfrm>
        </p:spPr>
        <p:txBody>
          <a:bodyPr>
            <a:normAutofit/>
          </a:bodyPr>
          <a:lstStyle/>
          <a:p>
            <a:r>
              <a:rPr lang="en-US" sz="3200" dirty="0"/>
              <a:t>Third Party Observation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4040188" cy="639763"/>
          </a:xfrm>
        </p:spPr>
        <p:txBody>
          <a:bodyPr>
            <a:normAutofit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7504" y="1604797"/>
            <a:ext cx="5400600" cy="4560507"/>
          </a:xfrm>
        </p:spPr>
        <p:txBody>
          <a:bodyPr>
            <a:noAutofit/>
          </a:bodyPr>
          <a:lstStyle/>
          <a:p>
            <a:r>
              <a:rPr lang="en-US" dirty="0" smtClean="0"/>
              <a:t>Third party may file:</a:t>
            </a:r>
          </a:p>
          <a:p>
            <a:pPr marL="631825" lvl="1"/>
            <a:r>
              <a:rPr lang="en-US" dirty="0" smtClean="0"/>
              <a:t>1. Examination request +</a:t>
            </a:r>
            <a:r>
              <a:rPr lang="en-US" dirty="0"/>
              <a:t> patentability bar </a:t>
            </a:r>
            <a:r>
              <a:rPr lang="en-US" dirty="0" smtClean="0"/>
              <a:t>references</a:t>
            </a:r>
          </a:p>
          <a:p>
            <a:pPr marL="896938" lvl="2" indent="-457200"/>
            <a:r>
              <a:rPr lang="en-US" sz="2000" dirty="0"/>
              <a:t>Applicant will be informed</a:t>
            </a:r>
          </a:p>
          <a:p>
            <a:pPr marL="896938" lvl="2" indent="-457200"/>
            <a:r>
              <a:rPr lang="en-US" sz="2000" dirty="0" smtClean="0"/>
              <a:t>No </a:t>
            </a:r>
            <a:r>
              <a:rPr lang="en-US" sz="2000" dirty="0"/>
              <a:t>obligation for Examiner to inform third party on course and results of examination</a:t>
            </a:r>
          </a:p>
          <a:p>
            <a:pPr marL="631825" lvl="1"/>
            <a:r>
              <a:rPr lang="en-US" dirty="0" smtClean="0"/>
              <a:t>2. Request for search</a:t>
            </a:r>
            <a:r>
              <a:rPr lang="en-US" dirty="0"/>
              <a:t> + patentability bar references </a:t>
            </a:r>
            <a:endParaRPr lang="en-US" dirty="0" smtClean="0"/>
          </a:p>
          <a:p>
            <a:pPr marL="896938" lvl="2" indent="-457200"/>
            <a:r>
              <a:rPr lang="en-US" sz="2000" dirty="0" smtClean="0"/>
              <a:t>Search report will be sent to third party after laid-open publication</a:t>
            </a:r>
          </a:p>
          <a:p>
            <a:pPr marL="631825" lvl="1"/>
            <a:r>
              <a:rPr lang="en-US" dirty="0" smtClean="0">
                <a:solidFill>
                  <a:srgbClr val="FF0000"/>
                </a:solidFill>
              </a:rPr>
              <a:t>Preferable policy: </a:t>
            </a:r>
            <a:r>
              <a:rPr lang="en-US" dirty="0">
                <a:solidFill>
                  <a:srgbClr val="FF0000"/>
                </a:solidFill>
              </a:rPr>
              <a:t>submit and monitor examination </a:t>
            </a:r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34683" y="845021"/>
            <a:ext cx="4041775" cy="639763"/>
          </a:xfrm>
        </p:spPr>
        <p:txBody>
          <a:bodyPr>
            <a:normAutofit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580113" y="1484784"/>
            <a:ext cx="3528393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Examination request may be filed only by Applicant</a:t>
            </a:r>
          </a:p>
          <a:p>
            <a:r>
              <a:rPr lang="en-US" sz="2000" dirty="0" smtClean="0"/>
              <a:t>No third </a:t>
            </a:r>
            <a:r>
              <a:rPr lang="en-US" sz="2000" dirty="0"/>
              <a:t>Party </a:t>
            </a:r>
            <a:r>
              <a:rPr lang="en-US" sz="2000" dirty="0" smtClean="0"/>
              <a:t>Observation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No way out: just monitor </a:t>
            </a:r>
            <a:r>
              <a:rPr lang="en-US" sz="2000" dirty="0">
                <a:solidFill>
                  <a:srgbClr val="FF0000"/>
                </a:solidFill>
              </a:rPr>
              <a:t>examination results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652625"/>
            <a:ext cx="3791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No stipulations in the legislation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After Grant Amendments RU + EA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Evident and technical errors</a:t>
            </a:r>
          </a:p>
          <a:p>
            <a:r>
              <a:rPr lang="en-US" dirty="0" smtClean="0"/>
              <a:t>Not stipulated</a:t>
            </a:r>
          </a:p>
          <a:p>
            <a:pPr lvl="1"/>
            <a:r>
              <a:rPr lang="en-US" dirty="0" smtClean="0"/>
              <a:t>Scope changing amendments</a:t>
            </a:r>
          </a:p>
          <a:p>
            <a:pPr lvl="1"/>
            <a:r>
              <a:rPr lang="en-US" dirty="0" smtClean="0"/>
              <a:t>Reissue &amp; Reexamination</a:t>
            </a:r>
          </a:p>
          <a:p>
            <a:r>
              <a:rPr lang="en-US" dirty="0" smtClean="0"/>
              <a:t>Way out: Filing Appeal against your own Patent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Strongly not recommended  in RU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Not possible in EA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670925" y="56689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/>
            <a:endParaRPr lang="ru-RU" sz="2400" b="1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304800" y="3760788"/>
            <a:ext cx="8588375" cy="9525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655050" y="368935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  <a:effectLst/>
                <a:latin typeface="Times New Roman" pitchFamily="18" charset="0"/>
              </a:rPr>
              <a:t>t</a:t>
            </a:r>
            <a:endParaRPr lang="ru-RU" sz="36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619250" y="3617913"/>
            <a:ext cx="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203575" y="3617913"/>
            <a:ext cx="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611188" y="50323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Date of Patent Grant</a:t>
            </a: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629400" y="3617913"/>
            <a:ext cx="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3352800" y="4379913"/>
            <a:ext cx="3124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Early termination date</a:t>
            </a: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1187450" y="3833813"/>
            <a:ext cx="431800" cy="11509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 flipV="1">
            <a:off x="3203575" y="3833813"/>
            <a:ext cx="288925" cy="7921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60428" name="Text Box 14"/>
          <p:cNvSpPr txBox="1">
            <a:spLocks noChangeArrowheads="1"/>
          </p:cNvSpPr>
          <p:nvPr/>
        </p:nvSpPr>
        <p:spPr bwMode="auto">
          <a:xfrm>
            <a:off x="4876800" y="4837113"/>
            <a:ext cx="3429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Patent reinstatement date</a:t>
            </a: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6477000" y="3922713"/>
            <a:ext cx="152400" cy="1219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3348038" y="2897188"/>
            <a:ext cx="4824412" cy="0"/>
          </a:xfrm>
          <a:prstGeom prst="line">
            <a:avLst/>
          </a:prstGeom>
          <a:noFill/>
          <a:ln w="69850" cap="sq">
            <a:solidFill>
              <a:srgbClr val="FF66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1619250" y="3770313"/>
            <a:ext cx="1524000" cy="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6629400" y="3770313"/>
            <a:ext cx="1600200" cy="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8229600" y="3617913"/>
            <a:ext cx="0" cy="2362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609600" y="5980113"/>
            <a:ext cx="7620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60435" name="Text Box 21"/>
          <p:cNvSpPr txBox="1">
            <a:spLocks noChangeArrowheads="1"/>
          </p:cNvSpPr>
          <p:nvPr/>
        </p:nvSpPr>
        <p:spPr bwMode="auto">
          <a:xfrm>
            <a:off x="2971800" y="5522913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effectLst/>
                <a:latin typeface="Times New Roman" pitchFamily="18" charset="0"/>
              </a:rPr>
              <a:t>Patent Validity Term</a:t>
            </a: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936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53450" cy="876300"/>
          </a:xfrm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/>
              <a:t>Right of Post-Reinstatement Use</a:t>
            </a:r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609600" y="3694113"/>
            <a:ext cx="7620000" cy="0"/>
          </a:xfrm>
          <a:prstGeom prst="line">
            <a:avLst/>
          </a:prstGeom>
          <a:noFill/>
          <a:ln w="63500" cap="sq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348038" y="2566988"/>
            <a:ext cx="12700" cy="11938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8945" name="Oval 33"/>
          <p:cNvSpPr>
            <a:spLocks noChangeArrowheads="1"/>
          </p:cNvSpPr>
          <p:nvPr/>
        </p:nvSpPr>
        <p:spPr bwMode="auto">
          <a:xfrm>
            <a:off x="7969250" y="1087438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440" name="Text Box 34"/>
          <p:cNvSpPr txBox="1">
            <a:spLocks noChangeArrowheads="1"/>
          </p:cNvSpPr>
          <p:nvPr/>
        </p:nvSpPr>
        <p:spPr bwMode="auto">
          <a:xfrm>
            <a:off x="8121650" y="116363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38947" name="Oval 35"/>
          <p:cNvSpPr>
            <a:spLocks noChangeArrowheads="1"/>
          </p:cNvSpPr>
          <p:nvPr/>
        </p:nvSpPr>
        <p:spPr bwMode="auto">
          <a:xfrm>
            <a:off x="6861175" y="1087438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442" name="Text Box 36"/>
          <p:cNvSpPr txBox="1">
            <a:spLocks noChangeArrowheads="1"/>
          </p:cNvSpPr>
          <p:nvPr/>
        </p:nvSpPr>
        <p:spPr bwMode="auto">
          <a:xfrm>
            <a:off x="7013575" y="116363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60443" name="Text Box 37"/>
          <p:cNvSpPr txBox="1">
            <a:spLocks noChangeArrowheads="1"/>
          </p:cNvSpPr>
          <p:nvPr/>
        </p:nvSpPr>
        <p:spPr bwMode="auto">
          <a:xfrm>
            <a:off x="2987675" y="1844675"/>
            <a:ext cx="575945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sz="24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  <a:effectLst/>
                <a:latin typeface="Times New Roman" pitchFamily="18" charset="0"/>
              </a:rPr>
              <a:t>Right of Post-reinstatement Use</a:t>
            </a:r>
            <a:endParaRPr lang="ru-RU" sz="3200" b="1">
              <a:solidFill>
                <a:srgbClr val="FF66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Right of Post-Reinstatement Use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i="1" u="sng" smtClean="0"/>
              <a:t>Right of Post-Reinstatement Use</a:t>
            </a:r>
            <a:r>
              <a:rPr lang="en-US" sz="2400" smtClean="0"/>
              <a:t> – is provided for those persons and entities which after early termination of a patent but before its reinstatement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smtClean="0"/>
              <a:t>used invention protected by this patent, or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smtClean="0"/>
              <a:t>made necessary arrangements for such use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b="1" smtClean="0"/>
              <a:t>Entity enjoying Right of Post-reinstatement use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smtClean="0"/>
              <a:t>May use invention without remuneration to assignee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smtClean="0"/>
              <a:t>Without enlarging scope of such use</a:t>
            </a:r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endParaRPr lang="en-US" sz="2000" smtClean="0"/>
          </a:p>
          <a:p>
            <a:pPr lvl="2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SzTx/>
              <a:buFont typeface="Wingdings" pitchFamily="2" charset="2"/>
              <a:buChar char="§"/>
              <a:defRPr/>
            </a:pPr>
            <a:r>
              <a:rPr lang="en-US" sz="2000" smtClean="0"/>
              <a:t>Only on the territory of the Contracting State where such prior use took place and which law allows 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7391400" y="55626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543800" y="5638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7391400" y="41148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7543800" y="4191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7391400" y="33528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543800" y="3429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Patent validity terms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Char char="§"/>
              <a:defRPr/>
            </a:pPr>
            <a:r>
              <a:rPr lang="en-US" sz="2800" b="1" u="sng" smtClean="0"/>
              <a:t>Inventions</a:t>
            </a:r>
          </a:p>
          <a:p>
            <a:pPr lvl="1" eaLnBrk="1" hangingPunct="1">
              <a:buSzTx/>
              <a:buFont typeface="Wingdings" pitchFamily="2" charset="2"/>
              <a:buNone/>
              <a:defRPr/>
            </a:pPr>
            <a:r>
              <a:rPr lang="en-US" smtClean="0"/>
              <a:t>	Patent is granted for 20 years but the term can be extended for maximum 5 years for medicals, pesticides, agrochemicals</a:t>
            </a:r>
          </a:p>
          <a:p>
            <a:pPr lvl="1" eaLnBrk="1" hangingPunct="1">
              <a:buSzTx/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buSzTx/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SzTx/>
              <a:buFont typeface="Wingdings" pitchFamily="2" charset="2"/>
              <a:buChar char="§"/>
              <a:defRPr/>
            </a:pPr>
            <a:r>
              <a:rPr lang="en-US" sz="2800" b="1" u="sng" smtClean="0"/>
              <a:t>Utility models</a:t>
            </a:r>
          </a:p>
          <a:p>
            <a:pPr lvl="1" eaLnBrk="1" hangingPunct="1">
              <a:buSzTx/>
              <a:buFont typeface="Wingdings" pitchFamily="2" charset="2"/>
              <a:buNone/>
              <a:defRPr/>
            </a:pPr>
            <a:r>
              <a:rPr lang="en-US" smtClean="0"/>
              <a:t>	Patent is granted for 10 years with possible extension for extra 3 years</a:t>
            </a:r>
            <a:endParaRPr lang="en-US" sz="2400" smtClean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7696200" y="1230313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848600" y="130651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588125" y="1196975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740525" y="127317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667625" y="40767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820025" y="41529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31591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Same Force of RU and EA patent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b="1" smtClean="0"/>
              <a:t>		</a:t>
            </a:r>
            <a:endParaRPr 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1743075"/>
            <a:ext cx="7543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</a:rPr>
              <a:t>	</a:t>
            </a:r>
            <a:r>
              <a:rPr lang="en-US" sz="2400" b="1" i="1" dirty="0">
                <a:solidFill>
                  <a:schemeClr val="tx1"/>
                </a:solidFill>
                <a:effectLst/>
              </a:rPr>
              <a:t>Article 13</a:t>
            </a:r>
            <a:r>
              <a:rPr lang="en-US" sz="2400" i="1" dirty="0">
                <a:solidFill>
                  <a:schemeClr val="tx1"/>
                </a:solidFill>
                <a:effectLst/>
              </a:rPr>
              <a:t> of the Eurasian Patent Convention provides that:</a:t>
            </a:r>
          </a:p>
          <a:p>
            <a:pPr eaLnBrk="1" hangingPunct="1">
              <a:spcBef>
                <a:spcPct val="50000"/>
              </a:spcBef>
            </a:pPr>
            <a:endParaRPr lang="en-US" sz="2400" i="1" dirty="0">
              <a:solidFill>
                <a:schemeClr val="tx1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i="1" dirty="0">
                <a:solidFill>
                  <a:schemeClr val="tx1"/>
                </a:solidFill>
                <a:effectLst/>
              </a:rPr>
              <a:t>	“2. Each Contracting State shall provide for infringement of Eurasian patent same responsibility as for infringement of national patent.”</a:t>
            </a:r>
          </a:p>
          <a:p>
            <a:pPr eaLnBrk="1" hangingPunct="1">
              <a:spcBef>
                <a:spcPct val="50000"/>
              </a:spcBef>
            </a:pPr>
            <a:endParaRPr lang="en-US" sz="2400" i="1" dirty="0">
              <a:solidFill>
                <a:schemeClr val="tx1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6142" y="-243408"/>
            <a:ext cx="7691719" cy="1143000"/>
          </a:xfrm>
        </p:spPr>
        <p:txBody>
          <a:bodyPr/>
          <a:lstStyle/>
          <a:p>
            <a:r>
              <a:rPr lang="en-US" sz="4000" dirty="0" smtClean="0"/>
              <a:t>Trends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3900" y="692696"/>
            <a:ext cx="3773488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23900" y="1196753"/>
            <a:ext cx="3773488" cy="4975448"/>
          </a:xfrm>
        </p:spPr>
        <p:txBody>
          <a:bodyPr>
            <a:normAutofit/>
          </a:bodyPr>
          <a:lstStyle/>
          <a:p>
            <a:r>
              <a:rPr lang="en-US" dirty="0" smtClean="0"/>
              <a:t>US &amp; EP Examination Results are often used</a:t>
            </a:r>
          </a:p>
          <a:p>
            <a:r>
              <a:rPr lang="en-US" dirty="0" smtClean="0"/>
              <a:t>&gt; 50% </a:t>
            </a:r>
            <a:r>
              <a:rPr lang="ru-RU" dirty="0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First Official Action is Decision of Grant</a:t>
            </a:r>
            <a:endParaRPr lang="en-US" dirty="0" smtClean="0"/>
          </a:p>
          <a:p>
            <a:r>
              <a:rPr lang="en-US" dirty="0" smtClean="0"/>
              <a:t>Litigation matters increase in near future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6" y="692696"/>
            <a:ext cx="3776472" cy="427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"/>
          </p:nvPr>
        </p:nvSpPr>
        <p:spPr>
          <a:xfrm>
            <a:off x="4572000" y="1196752"/>
            <a:ext cx="3776472" cy="49754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US &amp; EP Examination Results are often </a:t>
            </a:r>
            <a:r>
              <a:rPr lang="en-US" sz="2800" dirty="0" smtClean="0"/>
              <a:t>used</a:t>
            </a:r>
          </a:p>
          <a:p>
            <a:r>
              <a:rPr lang="en-US" sz="2800" dirty="0" smtClean="0"/>
              <a:t>Amicable &amp; swift  ?</a:t>
            </a:r>
          </a:p>
          <a:p>
            <a:pPr lvl="1"/>
            <a:r>
              <a:rPr lang="en-US" sz="2800" dirty="0" smtClean="0"/>
              <a:t>Indefinite feature </a:t>
            </a:r>
            <a:r>
              <a:rPr lang="ru-RU" sz="2800" dirty="0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lack of Industrial Applicability</a:t>
            </a:r>
          </a:p>
          <a:p>
            <a:pPr lvl="1"/>
            <a:r>
              <a:rPr lang="en-US" sz="2800" dirty="0" smtClean="0">
                <a:sym typeface="Wingdings"/>
              </a:rPr>
              <a:t>Sometimes “new matter” features are proposed by Examiners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41648"/>
              </p:ext>
            </p:extLst>
          </p:nvPr>
        </p:nvGraphicFramePr>
        <p:xfrm>
          <a:off x="725489" y="1587500"/>
          <a:ext cx="76930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32240" y="3332989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708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chemeClr val="tx2"/>
                </a:solidFill>
                <a:effectLst/>
                <a:latin typeface="Times New Roman" pitchFamily="18" charset="0"/>
              </a:rPr>
              <a:t>Thank you </a:t>
            </a:r>
            <a:endParaRPr lang="ru-RU" sz="32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4580106" y="3160146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Sergey Dorofeev</a:t>
            </a: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Patent Attorney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</a:rPr>
              <a:t>Partner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4708525"/>
            <a:ext cx="426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Gorodissky &amp; Partners</a:t>
            </a:r>
            <a:endParaRPr lang="ru-RU" sz="20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 dirty="0" err="1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Bolshaya</a:t>
            </a:r>
            <a:r>
              <a:rPr lang="en-US" sz="20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Spasskaya</a:t>
            </a:r>
            <a:r>
              <a:rPr lang="en-US" sz="20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str., 25, </a:t>
            </a:r>
            <a:r>
              <a:rPr lang="en-US" sz="2000" dirty="0" err="1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stroenie</a:t>
            </a:r>
            <a:r>
              <a:rPr lang="en-US" sz="20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endParaRPr lang="ru-RU" sz="20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Moscow 129090 Russia</a:t>
            </a:r>
            <a:endParaRPr lang="ru-RU" sz="2000" dirty="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4708525"/>
            <a:ext cx="3733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phone:  +7(495) 937 1156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fax:       +7(495) 937 6104/6123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e-mail: dorofeevS@gorodissky.ru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2000" u="sng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http://www.gorodissky.com</a:t>
            </a:r>
            <a:endParaRPr lang="ru-RU" sz="200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endParaRPr lang="ru-RU" sz="200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142" y="269776"/>
            <a:ext cx="7691719" cy="1143000"/>
          </a:xfrm>
        </p:spPr>
        <p:txBody>
          <a:bodyPr>
            <a:noAutofit/>
          </a:bodyPr>
          <a:lstStyle/>
          <a:p>
            <a:r>
              <a:rPr lang="en-US" sz="4000" dirty="0"/>
              <a:t>Claims: Scope Determining Approach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 1354, Clause 2 of Civil Code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charset="0"/>
              </a:rPr>
              <a:t>Protection </a:t>
            </a:r>
            <a:r>
              <a:rPr lang="en-US" dirty="0">
                <a:cs typeface="Times New Roman" charset="0"/>
              </a:rPr>
              <a:t>is granted in the </a:t>
            </a:r>
            <a:r>
              <a:rPr lang="en-US" dirty="0" smtClean="0">
                <a:cs typeface="Times New Roman" charset="0"/>
              </a:rPr>
              <a:t>scope determined </a:t>
            </a:r>
            <a:r>
              <a:rPr lang="en-US" dirty="0">
                <a:cs typeface="Times New Roman" charset="0"/>
              </a:rPr>
              <a:t>by </a:t>
            </a:r>
            <a:r>
              <a:rPr lang="en-US" dirty="0" smtClean="0">
                <a:cs typeface="Times New Roman" charset="0"/>
              </a:rPr>
              <a:t>claims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charset="0"/>
              </a:rPr>
              <a:t>Specification </a:t>
            </a:r>
            <a:r>
              <a:rPr lang="en-US" dirty="0">
                <a:cs typeface="Times New Roman" charset="0"/>
              </a:rPr>
              <a:t>and drawings may be </a:t>
            </a:r>
            <a:r>
              <a:rPr lang="en-US" dirty="0" smtClean="0">
                <a:cs typeface="Times New Roman" charset="0"/>
              </a:rPr>
              <a:t>used for </a:t>
            </a:r>
            <a:r>
              <a:rPr lang="en-US" dirty="0">
                <a:cs typeface="Times New Roman" charset="0"/>
              </a:rPr>
              <a:t>construing </a:t>
            </a:r>
            <a:r>
              <a:rPr lang="en-US" dirty="0" smtClean="0">
                <a:cs typeface="Times New Roman" charset="0"/>
              </a:rPr>
              <a:t>claims</a:t>
            </a:r>
            <a:endParaRPr lang="en-US" dirty="0">
              <a:cs typeface="Times New Roman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</a:t>
            </a:r>
            <a:r>
              <a:rPr lang="en-US" dirty="0" smtClean="0"/>
              <a:t>10 of Convention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Scope of protection shall </a:t>
            </a:r>
            <a:r>
              <a:rPr lang="en-US" dirty="0"/>
              <a:t>be determined by </a:t>
            </a:r>
            <a:r>
              <a:rPr lang="en-US" dirty="0" smtClean="0"/>
              <a:t>claims</a:t>
            </a:r>
          </a:p>
          <a:p>
            <a:r>
              <a:rPr lang="en-US" dirty="0" smtClean="0"/>
              <a:t>Specification </a:t>
            </a:r>
            <a:r>
              <a:rPr lang="en-US" dirty="0"/>
              <a:t>and drawings shall serve only to interpret </a:t>
            </a:r>
            <a:r>
              <a:rPr lang="en-US" dirty="0" smtClean="0"/>
              <a:t>claims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8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Considered When Selecting</a:t>
            </a:r>
            <a:endParaRPr lang="ru-RU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13688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Geographic Coverage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Scope of Protection Available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Duration of Patent Rights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Patent Obtaining Cost &amp; Time</a:t>
            </a:r>
          </a:p>
          <a:p>
            <a:pPr eaLnBrk="1" hangingPunct="1">
              <a:defRPr/>
            </a:pPr>
            <a:r>
              <a:rPr lang="en-US" sz="2800" dirty="0" smtClean="0"/>
              <a:t>Legislative and Procedural Advantages 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ru-RU" sz="2400" dirty="0" smtClean="0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6248400" y="247015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6400800" y="254635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7848600" y="247015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51" name="Text Box 21"/>
          <p:cNvSpPr txBox="1">
            <a:spLocks noChangeArrowheads="1"/>
          </p:cNvSpPr>
          <p:nvPr/>
        </p:nvSpPr>
        <p:spPr bwMode="auto">
          <a:xfrm>
            <a:off x="8001000" y="256063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  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239000" y="239395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endParaRPr lang="ru-RU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419100" y="1346200"/>
            <a:ext cx="5676900" cy="3162300"/>
          </a:xfrm>
          <a:custGeom>
            <a:avLst/>
            <a:gdLst>
              <a:gd name="T0" fmla="*/ 72 w 3560"/>
              <a:gd name="T1" fmla="*/ 448 h 2016"/>
              <a:gd name="T2" fmla="*/ 72 w 3560"/>
              <a:gd name="T3" fmla="*/ 400 h 2016"/>
              <a:gd name="T4" fmla="*/ 504 w 3560"/>
              <a:gd name="T5" fmla="*/ 64 h 2016"/>
              <a:gd name="T6" fmla="*/ 1128 w 3560"/>
              <a:gd name="T7" fmla="*/ 16 h 2016"/>
              <a:gd name="T8" fmla="*/ 2232 w 3560"/>
              <a:gd name="T9" fmla="*/ 64 h 2016"/>
              <a:gd name="T10" fmla="*/ 3048 w 3560"/>
              <a:gd name="T11" fmla="*/ 304 h 2016"/>
              <a:gd name="T12" fmla="*/ 3528 w 3560"/>
              <a:gd name="T13" fmla="*/ 1072 h 2016"/>
              <a:gd name="T14" fmla="*/ 3240 w 3560"/>
              <a:gd name="T15" fmla="*/ 1600 h 2016"/>
              <a:gd name="T16" fmla="*/ 1992 w 3560"/>
              <a:gd name="T17" fmla="*/ 1936 h 2016"/>
              <a:gd name="T18" fmla="*/ 648 w 3560"/>
              <a:gd name="T19" fmla="*/ 1936 h 2016"/>
              <a:gd name="T20" fmla="*/ 120 w 3560"/>
              <a:gd name="T21" fmla="*/ 1456 h 2016"/>
              <a:gd name="T22" fmla="*/ 72 w 3560"/>
              <a:gd name="T23" fmla="*/ 304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60" h="2016">
                <a:moveTo>
                  <a:pt x="72" y="448"/>
                </a:moveTo>
                <a:cubicBezTo>
                  <a:pt x="36" y="456"/>
                  <a:pt x="0" y="464"/>
                  <a:pt x="72" y="400"/>
                </a:cubicBezTo>
                <a:cubicBezTo>
                  <a:pt x="144" y="336"/>
                  <a:pt x="328" y="128"/>
                  <a:pt x="504" y="64"/>
                </a:cubicBezTo>
                <a:cubicBezTo>
                  <a:pt x="680" y="0"/>
                  <a:pt x="840" y="16"/>
                  <a:pt x="1128" y="16"/>
                </a:cubicBezTo>
                <a:cubicBezTo>
                  <a:pt x="1416" y="16"/>
                  <a:pt x="1912" y="16"/>
                  <a:pt x="2232" y="64"/>
                </a:cubicBezTo>
                <a:cubicBezTo>
                  <a:pt x="2552" y="112"/>
                  <a:pt x="2832" y="136"/>
                  <a:pt x="3048" y="304"/>
                </a:cubicBezTo>
                <a:cubicBezTo>
                  <a:pt x="3264" y="472"/>
                  <a:pt x="3496" y="856"/>
                  <a:pt x="3528" y="1072"/>
                </a:cubicBezTo>
                <a:cubicBezTo>
                  <a:pt x="3560" y="1288"/>
                  <a:pt x="3496" y="1456"/>
                  <a:pt x="3240" y="1600"/>
                </a:cubicBezTo>
                <a:cubicBezTo>
                  <a:pt x="2984" y="1744"/>
                  <a:pt x="2424" y="1880"/>
                  <a:pt x="1992" y="1936"/>
                </a:cubicBezTo>
                <a:cubicBezTo>
                  <a:pt x="1560" y="1992"/>
                  <a:pt x="960" y="2016"/>
                  <a:pt x="648" y="1936"/>
                </a:cubicBezTo>
                <a:cubicBezTo>
                  <a:pt x="336" y="1856"/>
                  <a:pt x="216" y="1728"/>
                  <a:pt x="120" y="1456"/>
                </a:cubicBezTo>
                <a:cubicBezTo>
                  <a:pt x="24" y="1184"/>
                  <a:pt x="48" y="744"/>
                  <a:pt x="72" y="304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4953000" y="1435100"/>
            <a:ext cx="2590800" cy="1231900"/>
          </a:xfrm>
          <a:custGeom>
            <a:avLst/>
            <a:gdLst>
              <a:gd name="T0" fmla="*/ 0 w 1632"/>
              <a:gd name="T1" fmla="*/ 296 h 728"/>
              <a:gd name="T2" fmla="*/ 672 w 1632"/>
              <a:gd name="T3" fmla="*/ 104 h 728"/>
              <a:gd name="T4" fmla="*/ 1440 w 1632"/>
              <a:gd name="T5" fmla="*/ 104 h 728"/>
              <a:gd name="T6" fmla="*/ 1632 w 1632"/>
              <a:gd name="T7" fmla="*/ 728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2" h="728">
                <a:moveTo>
                  <a:pt x="0" y="296"/>
                </a:moveTo>
                <a:cubicBezTo>
                  <a:pt x="216" y="216"/>
                  <a:pt x="432" y="136"/>
                  <a:pt x="672" y="104"/>
                </a:cubicBezTo>
                <a:cubicBezTo>
                  <a:pt x="912" y="72"/>
                  <a:pt x="1280" y="0"/>
                  <a:pt x="1440" y="104"/>
                </a:cubicBezTo>
                <a:cubicBezTo>
                  <a:pt x="1600" y="208"/>
                  <a:pt x="1616" y="468"/>
                  <a:pt x="1632" y="728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The filing date shall be assigned to a patent application containing: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olidFill>
                  <a:schemeClr val="folHlink"/>
                </a:solidFill>
              </a:rPr>
              <a:t>1) cover page with information on inventors, assignee(s) etc.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olidFill>
                  <a:schemeClr val="folHlink"/>
                </a:solidFill>
              </a:rPr>
              <a:t>2) specification of invention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smtClean="0"/>
              <a:t>claims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olidFill>
                  <a:schemeClr val="folHlink"/>
                </a:solidFill>
              </a:rPr>
              <a:t>3) necessary drawings and other materials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mtClean="0"/>
              <a:t>abstract </a:t>
            </a:r>
            <a:endParaRPr lang="ru-RU" smtClean="0"/>
          </a:p>
          <a:p>
            <a:pPr eaLnBrk="1" hangingPunct="1">
              <a:defRPr/>
            </a:pPr>
            <a:endParaRPr lang="en-US" sz="2800" smtClean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" y="152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Minimal Filing Requirements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825500" y="4241800"/>
            <a:ext cx="2108200" cy="622300"/>
          </a:xfrm>
          <a:custGeom>
            <a:avLst/>
            <a:gdLst>
              <a:gd name="T0" fmla="*/ 632 w 1328"/>
              <a:gd name="T1" fmla="*/ 16 h 392"/>
              <a:gd name="T2" fmla="*/ 584 w 1328"/>
              <a:gd name="T3" fmla="*/ 16 h 392"/>
              <a:gd name="T4" fmla="*/ 56 w 1328"/>
              <a:gd name="T5" fmla="*/ 112 h 392"/>
              <a:gd name="T6" fmla="*/ 248 w 1328"/>
              <a:gd name="T7" fmla="*/ 352 h 392"/>
              <a:gd name="T8" fmla="*/ 1064 w 1328"/>
              <a:gd name="T9" fmla="*/ 352 h 392"/>
              <a:gd name="T10" fmla="*/ 1208 w 1328"/>
              <a:gd name="T11" fmla="*/ 160 h 392"/>
              <a:gd name="T12" fmla="*/ 344 w 1328"/>
              <a:gd name="T13" fmla="*/ 1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8" h="392">
                <a:moveTo>
                  <a:pt x="632" y="16"/>
                </a:moveTo>
                <a:cubicBezTo>
                  <a:pt x="656" y="8"/>
                  <a:pt x="680" y="0"/>
                  <a:pt x="584" y="16"/>
                </a:cubicBezTo>
                <a:cubicBezTo>
                  <a:pt x="488" y="32"/>
                  <a:pt x="112" y="56"/>
                  <a:pt x="56" y="112"/>
                </a:cubicBezTo>
                <a:cubicBezTo>
                  <a:pt x="0" y="168"/>
                  <a:pt x="80" y="312"/>
                  <a:pt x="248" y="352"/>
                </a:cubicBezTo>
                <a:cubicBezTo>
                  <a:pt x="416" y="392"/>
                  <a:pt x="904" y="384"/>
                  <a:pt x="1064" y="352"/>
                </a:cubicBezTo>
                <a:cubicBezTo>
                  <a:pt x="1224" y="320"/>
                  <a:pt x="1328" y="216"/>
                  <a:pt x="1208" y="160"/>
                </a:cubicBezTo>
                <a:cubicBezTo>
                  <a:pt x="1088" y="104"/>
                  <a:pt x="716" y="60"/>
                  <a:pt x="344" y="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863600" y="5181600"/>
            <a:ext cx="2260600" cy="838200"/>
          </a:xfrm>
          <a:custGeom>
            <a:avLst/>
            <a:gdLst>
              <a:gd name="T0" fmla="*/ 632 w 1328"/>
              <a:gd name="T1" fmla="*/ 16 h 392"/>
              <a:gd name="T2" fmla="*/ 584 w 1328"/>
              <a:gd name="T3" fmla="*/ 16 h 392"/>
              <a:gd name="T4" fmla="*/ 56 w 1328"/>
              <a:gd name="T5" fmla="*/ 112 h 392"/>
              <a:gd name="T6" fmla="*/ 248 w 1328"/>
              <a:gd name="T7" fmla="*/ 352 h 392"/>
              <a:gd name="T8" fmla="*/ 1064 w 1328"/>
              <a:gd name="T9" fmla="*/ 352 h 392"/>
              <a:gd name="T10" fmla="*/ 1208 w 1328"/>
              <a:gd name="T11" fmla="*/ 160 h 392"/>
              <a:gd name="T12" fmla="*/ 344 w 1328"/>
              <a:gd name="T13" fmla="*/ 1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8" h="392">
                <a:moveTo>
                  <a:pt x="632" y="16"/>
                </a:moveTo>
                <a:cubicBezTo>
                  <a:pt x="656" y="8"/>
                  <a:pt x="680" y="0"/>
                  <a:pt x="584" y="16"/>
                </a:cubicBezTo>
                <a:cubicBezTo>
                  <a:pt x="488" y="32"/>
                  <a:pt x="112" y="56"/>
                  <a:pt x="56" y="112"/>
                </a:cubicBezTo>
                <a:cubicBezTo>
                  <a:pt x="0" y="168"/>
                  <a:pt x="80" y="312"/>
                  <a:pt x="248" y="352"/>
                </a:cubicBezTo>
                <a:cubicBezTo>
                  <a:pt x="416" y="392"/>
                  <a:pt x="904" y="384"/>
                  <a:pt x="1064" y="352"/>
                </a:cubicBezTo>
                <a:cubicBezTo>
                  <a:pt x="1224" y="320"/>
                  <a:pt x="1328" y="216"/>
                  <a:pt x="1208" y="160"/>
                </a:cubicBezTo>
                <a:cubicBezTo>
                  <a:pt x="1088" y="104"/>
                  <a:pt x="716" y="60"/>
                  <a:pt x="344" y="1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267200" y="54102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be submitted later</a:t>
            </a:r>
            <a:endParaRPr lang="ru-RU" sz="28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 flipV="1">
            <a:off x="2362200" y="4572000"/>
            <a:ext cx="19812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 flipV="1">
            <a:off x="2590800" y="5638800"/>
            <a:ext cx="1752600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8580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7010400" y="1219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3810000" y="2895600"/>
            <a:ext cx="4191000" cy="2438400"/>
          </a:xfrm>
          <a:prstGeom prst="rightArrow">
            <a:avLst>
              <a:gd name="adj1" fmla="val 50000"/>
              <a:gd name="adj2" fmla="val 42969"/>
            </a:avLst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260350"/>
            <a:ext cx="83820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Language of Filing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38300" y="2362200"/>
            <a:ext cx="2667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 page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Specification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Claims</a:t>
            </a:r>
            <a:endParaRPr lang="en-US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Drawings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8580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7010400" y="1219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924800" y="1143000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8077200" y="12334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33400" y="1371600"/>
            <a:ext cx="548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Russian (mandatory)</a:t>
            </a:r>
            <a:endParaRPr lang="ru-RU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533400" y="2057400"/>
            <a:ext cx="1066800" cy="685800"/>
          </a:xfrm>
          <a:custGeom>
            <a:avLst/>
            <a:gdLst>
              <a:gd name="T0" fmla="*/ 608 w 992"/>
              <a:gd name="T1" fmla="*/ 0 h 424"/>
              <a:gd name="T2" fmla="*/ 224 w 992"/>
              <a:gd name="T3" fmla="*/ 144 h 424"/>
              <a:gd name="T4" fmla="*/ 128 w 992"/>
              <a:gd name="T5" fmla="*/ 384 h 424"/>
              <a:gd name="T6" fmla="*/ 992 w 992"/>
              <a:gd name="T7" fmla="*/ 384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424">
                <a:moveTo>
                  <a:pt x="608" y="0"/>
                </a:moveTo>
                <a:cubicBezTo>
                  <a:pt x="456" y="40"/>
                  <a:pt x="304" y="80"/>
                  <a:pt x="224" y="144"/>
                </a:cubicBezTo>
                <a:cubicBezTo>
                  <a:pt x="144" y="208"/>
                  <a:pt x="0" y="344"/>
                  <a:pt x="128" y="384"/>
                </a:cubicBezTo>
                <a:cubicBezTo>
                  <a:pt x="256" y="424"/>
                  <a:pt x="624" y="404"/>
                  <a:pt x="992" y="384"/>
                </a:cubicBezTo>
              </a:path>
            </a:pathLst>
          </a:custGeom>
          <a:noFill/>
          <a:ln w="44450">
            <a:solidFill>
              <a:srgbClr val="FF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143000" y="2806700"/>
            <a:ext cx="3314700" cy="2870200"/>
          </a:xfrm>
          <a:custGeom>
            <a:avLst/>
            <a:gdLst>
              <a:gd name="T0" fmla="*/ 792 w 2280"/>
              <a:gd name="T1" fmla="*/ 104 h 1808"/>
              <a:gd name="T2" fmla="*/ 744 w 2280"/>
              <a:gd name="T3" fmla="*/ 104 h 1808"/>
              <a:gd name="T4" fmla="*/ 312 w 2280"/>
              <a:gd name="T5" fmla="*/ 104 h 1808"/>
              <a:gd name="T6" fmla="*/ 24 w 2280"/>
              <a:gd name="T7" fmla="*/ 728 h 1808"/>
              <a:gd name="T8" fmla="*/ 216 w 2280"/>
              <a:gd name="T9" fmla="*/ 1640 h 1808"/>
              <a:gd name="T10" fmla="*/ 1320 w 2280"/>
              <a:gd name="T11" fmla="*/ 1736 h 1808"/>
              <a:gd name="T12" fmla="*/ 2136 w 2280"/>
              <a:gd name="T13" fmla="*/ 1400 h 1808"/>
              <a:gd name="T14" fmla="*/ 2184 w 2280"/>
              <a:gd name="T15" fmla="*/ 632 h 1808"/>
              <a:gd name="T16" fmla="*/ 1944 w 2280"/>
              <a:gd name="T17" fmla="*/ 104 h 1808"/>
              <a:gd name="T18" fmla="*/ 168 w 2280"/>
              <a:gd name="T19" fmla="*/ 104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80" h="1808">
                <a:moveTo>
                  <a:pt x="792" y="104"/>
                </a:moveTo>
                <a:cubicBezTo>
                  <a:pt x="808" y="104"/>
                  <a:pt x="824" y="104"/>
                  <a:pt x="744" y="104"/>
                </a:cubicBezTo>
                <a:cubicBezTo>
                  <a:pt x="664" y="104"/>
                  <a:pt x="432" y="0"/>
                  <a:pt x="312" y="104"/>
                </a:cubicBezTo>
                <a:cubicBezTo>
                  <a:pt x="192" y="208"/>
                  <a:pt x="40" y="472"/>
                  <a:pt x="24" y="728"/>
                </a:cubicBezTo>
                <a:cubicBezTo>
                  <a:pt x="8" y="984"/>
                  <a:pt x="0" y="1472"/>
                  <a:pt x="216" y="1640"/>
                </a:cubicBezTo>
                <a:cubicBezTo>
                  <a:pt x="432" y="1808"/>
                  <a:pt x="1000" y="1776"/>
                  <a:pt x="1320" y="1736"/>
                </a:cubicBezTo>
                <a:cubicBezTo>
                  <a:pt x="1640" y="1696"/>
                  <a:pt x="1992" y="1584"/>
                  <a:pt x="2136" y="1400"/>
                </a:cubicBezTo>
                <a:cubicBezTo>
                  <a:pt x="2280" y="1216"/>
                  <a:pt x="2216" y="848"/>
                  <a:pt x="2184" y="632"/>
                </a:cubicBezTo>
                <a:cubicBezTo>
                  <a:pt x="2152" y="416"/>
                  <a:pt x="2280" y="192"/>
                  <a:pt x="1944" y="104"/>
                </a:cubicBezTo>
                <a:cubicBezTo>
                  <a:pt x="1608" y="16"/>
                  <a:pt x="888" y="60"/>
                  <a:pt x="168" y="104"/>
                </a:cubicBezTo>
              </a:path>
            </a:pathLst>
          </a:custGeom>
          <a:noFill/>
          <a:ln w="44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057400" y="5715000"/>
            <a:ext cx="434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language !</a:t>
            </a:r>
            <a:endParaRPr lang="ru-RU" i="1">
              <a:solidFill>
                <a:srgbClr val="99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165100" y="4114800"/>
            <a:ext cx="2044700" cy="2019300"/>
          </a:xfrm>
          <a:custGeom>
            <a:avLst/>
            <a:gdLst>
              <a:gd name="T0" fmla="*/ 1144 w 1232"/>
              <a:gd name="T1" fmla="*/ 1200 h 1224"/>
              <a:gd name="T2" fmla="*/ 1096 w 1232"/>
              <a:gd name="T3" fmla="*/ 1200 h 1224"/>
              <a:gd name="T4" fmla="*/ 328 w 1232"/>
              <a:gd name="T5" fmla="*/ 1056 h 1224"/>
              <a:gd name="T6" fmla="*/ 88 w 1232"/>
              <a:gd name="T7" fmla="*/ 384 h 1224"/>
              <a:gd name="T8" fmla="*/ 856 w 1232"/>
              <a:gd name="T9" fmla="*/ 0 h 1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2" h="1224">
                <a:moveTo>
                  <a:pt x="1144" y="1200"/>
                </a:moveTo>
                <a:cubicBezTo>
                  <a:pt x="1188" y="1212"/>
                  <a:pt x="1232" y="1224"/>
                  <a:pt x="1096" y="1200"/>
                </a:cubicBezTo>
                <a:cubicBezTo>
                  <a:pt x="960" y="1176"/>
                  <a:pt x="496" y="1192"/>
                  <a:pt x="328" y="1056"/>
                </a:cubicBezTo>
                <a:cubicBezTo>
                  <a:pt x="160" y="920"/>
                  <a:pt x="0" y="560"/>
                  <a:pt x="88" y="384"/>
                </a:cubicBezTo>
                <a:cubicBezTo>
                  <a:pt x="176" y="208"/>
                  <a:pt x="516" y="104"/>
                  <a:pt x="856" y="0"/>
                </a:cubicBezTo>
              </a:path>
            </a:pathLst>
          </a:custGeom>
          <a:noFill/>
          <a:ln w="44450">
            <a:solidFill>
              <a:srgbClr val="99FF66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191000" y="3625850"/>
            <a:ext cx="312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Translation into Russian</a:t>
            </a:r>
            <a:endParaRPr lang="ru-RU" sz="2800" b="1" i="1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-180528" y="1844675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tx1"/>
                </a:solidFill>
                <a:effectLst/>
              </a:rPr>
              <a:t>National</a:t>
            </a:r>
            <a:endParaRPr lang="ru-RU" sz="2800" b="1" i="1">
              <a:solidFill>
                <a:schemeClr val="tx1"/>
              </a:solidFill>
              <a:effectLst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483768" y="1844675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chemeClr val="tx1"/>
                </a:solidFill>
                <a:effectLst/>
              </a:rPr>
              <a:t>English</a:t>
            </a:r>
            <a:endParaRPr lang="ru-RU" sz="28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355976" y="2132856"/>
            <a:ext cx="10668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835696" y="2132856"/>
            <a:ext cx="10668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Lost in Translation?</a:t>
            </a:r>
            <a:endParaRPr lang="ru-RU" dirty="0" smtClean="0"/>
          </a:p>
        </p:txBody>
      </p:sp>
      <p:sp>
        <p:nvSpPr>
          <p:cNvPr id="12295" name="Text Box 22"/>
          <p:cNvSpPr txBox="1">
            <a:spLocks noChangeArrowheads="1"/>
          </p:cNvSpPr>
          <p:nvPr/>
        </p:nvSpPr>
        <p:spPr bwMode="auto">
          <a:xfrm>
            <a:off x="5004048" y="1844824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chemeClr val="tx1"/>
                </a:solidFill>
                <a:effectLst/>
              </a:rPr>
              <a:t>Russian</a:t>
            </a:r>
            <a:endParaRPr lang="ru-RU" sz="28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2297" name="Text Box 24"/>
          <p:cNvSpPr txBox="1">
            <a:spLocks noChangeArrowheads="1"/>
          </p:cNvSpPr>
          <p:nvPr/>
        </p:nvSpPr>
        <p:spPr bwMode="auto">
          <a:xfrm>
            <a:off x="3563888" y="2276475"/>
            <a:ext cx="48244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3300"/>
                </a:solidFill>
                <a:effectLst/>
              </a:rPr>
              <a:t>Mistakes in translation</a:t>
            </a:r>
            <a:endParaRPr lang="ru-RU" sz="2000" b="1" i="1" dirty="0">
              <a:solidFill>
                <a:srgbClr val="FF3300"/>
              </a:solidFill>
              <a:effectLst/>
            </a:endParaRPr>
          </a:p>
        </p:txBody>
      </p:sp>
      <p:sp>
        <p:nvSpPr>
          <p:cNvPr id="12298" name="Text Box 25"/>
          <p:cNvSpPr txBox="1">
            <a:spLocks noChangeArrowheads="1"/>
          </p:cNvSpPr>
          <p:nvPr/>
        </p:nvSpPr>
        <p:spPr bwMode="auto">
          <a:xfrm>
            <a:off x="-162272" y="3701976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chemeClr val="tx1"/>
                </a:solidFill>
                <a:effectLst/>
              </a:rPr>
              <a:t>National</a:t>
            </a:r>
            <a:endParaRPr lang="ru-RU" sz="28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502024" y="3717032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chemeClr val="tx1"/>
                </a:solidFill>
                <a:effectLst/>
              </a:rPr>
              <a:t>English</a:t>
            </a:r>
            <a:endParaRPr lang="ru-RU" sz="28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2301" name="Text Box 29"/>
          <p:cNvSpPr txBox="1">
            <a:spLocks noChangeArrowheads="1"/>
          </p:cNvSpPr>
          <p:nvPr/>
        </p:nvSpPr>
        <p:spPr bwMode="auto">
          <a:xfrm>
            <a:off x="5022304" y="3773984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chemeClr val="tx1"/>
                </a:solidFill>
                <a:effectLst/>
              </a:rPr>
              <a:t>Russian</a:t>
            </a:r>
            <a:endParaRPr lang="ru-RU" sz="28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1908175" y="4005263"/>
            <a:ext cx="1008063" cy="1081087"/>
          </a:xfrm>
          <a:prstGeom prst="line">
            <a:avLst/>
          </a:prstGeom>
          <a:noFill/>
          <a:ln w="79375">
            <a:solidFill>
              <a:srgbClr val="00FF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3144838" y="5084763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5" name="Text Box 37"/>
          <p:cNvSpPr txBox="1">
            <a:spLocks noChangeArrowheads="1"/>
          </p:cNvSpPr>
          <p:nvPr/>
        </p:nvSpPr>
        <p:spPr bwMode="auto">
          <a:xfrm>
            <a:off x="3297238" y="51609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7901880" y="1412776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7" name="Text Box 39"/>
          <p:cNvSpPr txBox="1">
            <a:spLocks noChangeArrowheads="1"/>
          </p:cNvSpPr>
          <p:nvPr/>
        </p:nvSpPr>
        <p:spPr bwMode="auto">
          <a:xfrm>
            <a:off x="2214563" y="52117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1907704" y="4005064"/>
            <a:ext cx="1066800" cy="0"/>
          </a:xfrm>
          <a:prstGeom prst="line">
            <a:avLst/>
          </a:prstGeom>
          <a:noFill/>
          <a:ln w="50800" cap="sq">
            <a:solidFill>
              <a:srgbClr val="00FF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179512" y="14589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Scheme 1</a:t>
            </a:r>
            <a:endParaRPr lang="ru-RU" sz="2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179512" y="29718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Scheme 2</a:t>
            </a:r>
            <a:endParaRPr lang="ru-RU" sz="2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2051720" y="5085184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038013" y="1484784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RU</a:t>
            </a:r>
          </a:p>
        </p:txBody>
      </p:sp>
      <p:sp>
        <p:nvSpPr>
          <p:cNvPr id="27" name="Oval 36"/>
          <p:cNvSpPr>
            <a:spLocks noChangeArrowheads="1"/>
          </p:cNvSpPr>
          <p:nvPr/>
        </p:nvSpPr>
        <p:spPr bwMode="auto">
          <a:xfrm>
            <a:off x="7901880" y="2204864"/>
            <a:ext cx="990600" cy="685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097324" y="2257708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effectLst/>
              </a:rPr>
              <a:t>EA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1196752"/>
            <a:ext cx="1017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Filing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0" name="Скругленная соединительная линия 9"/>
          <p:cNvCxnSpPr>
            <a:stCxn id="17418" idx="0"/>
          </p:cNvCxnSpPr>
          <p:nvPr/>
        </p:nvCxnSpPr>
        <p:spPr bwMode="auto">
          <a:xfrm rot="5400000" flipH="1" flipV="1">
            <a:off x="5665129" y="795226"/>
            <a:ext cx="28477" cy="2646784"/>
          </a:xfrm>
          <a:prstGeom prst="curvedConnector4">
            <a:avLst>
              <a:gd name="adj1" fmla="val 3433051"/>
              <a:gd name="adj2" fmla="val 86324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1187624" y="4345940"/>
            <a:ext cx="1017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Filing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7033592" y="2132856"/>
            <a:ext cx="10668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4369296" y="4005064"/>
            <a:ext cx="1066800" cy="0"/>
          </a:xfrm>
          <a:prstGeom prst="line">
            <a:avLst/>
          </a:prstGeom>
          <a:noFill/>
          <a:ln w="50800" cap="sq">
            <a:solidFill>
              <a:srgbClr val="00FF00"/>
            </a:solidFill>
            <a:round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>
            <a:off x="3042320" y="4293096"/>
            <a:ext cx="3104728" cy="73882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889376" y="4941168"/>
            <a:ext cx="1903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Translation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4220</TotalTime>
  <Words>1453</Words>
  <Application>Microsoft Office PowerPoint</Application>
  <PresentationFormat>Экран (4:3)</PresentationFormat>
  <Paragraphs>441</Paragraphs>
  <Slides>42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Textured</vt:lpstr>
      <vt:lpstr>Strategies of IP Protection in RU &amp; Eurasia:  LES Asia Conference </vt:lpstr>
      <vt:lpstr>Ways of IP Protection in Russia</vt:lpstr>
      <vt:lpstr>Eurasian Patent System</vt:lpstr>
      <vt:lpstr>Same Force of RU and EA patent</vt:lpstr>
      <vt:lpstr>Claims: Scope Determining Approach</vt:lpstr>
      <vt:lpstr>Considered When Selecting</vt:lpstr>
      <vt:lpstr>Презентация PowerPoint</vt:lpstr>
      <vt:lpstr>Презентация PowerPoint</vt:lpstr>
      <vt:lpstr>Lost in Translation?</vt:lpstr>
      <vt:lpstr>Preferable Policy</vt:lpstr>
      <vt:lpstr>General Scheme</vt:lpstr>
      <vt:lpstr>Protectable Subject-Matters</vt:lpstr>
      <vt:lpstr>Excluded from Protection</vt:lpstr>
      <vt:lpstr>Презентация PowerPoint</vt:lpstr>
      <vt:lpstr>Claim 1. Apparatus for … Claim 2. Apparatus of claim 1, wherein … Claim 3. Apparatus of any of claim 1-2, wherein … Claim 4. Apparatus of any of claim 1-3, wherein … Claim 5. Apparatus of any of claim 1-4, wherein …</vt:lpstr>
      <vt:lpstr>Preferable Policy</vt:lpstr>
      <vt:lpstr>Презентация PowerPoint</vt:lpstr>
      <vt:lpstr>Презентация PowerPoint</vt:lpstr>
      <vt:lpstr>Презентация PowerPoint</vt:lpstr>
      <vt:lpstr>Protectable Utility Model</vt:lpstr>
      <vt:lpstr>General Scheme</vt:lpstr>
      <vt:lpstr>Application Proceedings Timeline</vt:lpstr>
      <vt:lpstr>Application Proceedings Timeline</vt:lpstr>
      <vt:lpstr>Preferable Policy</vt:lpstr>
      <vt:lpstr>Substantive Examination</vt:lpstr>
      <vt:lpstr>Grace period  </vt:lpstr>
      <vt:lpstr>Substantive Examination</vt:lpstr>
      <vt:lpstr>Checking up Patentability  RU + EA</vt:lpstr>
      <vt:lpstr>Checking up Patentability</vt:lpstr>
      <vt:lpstr>Application Proceedings Timeline</vt:lpstr>
      <vt:lpstr>Final Rejection</vt:lpstr>
      <vt:lpstr>Final Rejection RU</vt:lpstr>
      <vt:lpstr>Final Rejection in EA Going Russian Way</vt:lpstr>
      <vt:lpstr>Презентация PowerPoint</vt:lpstr>
      <vt:lpstr>Third Party Observation</vt:lpstr>
      <vt:lpstr>After Grant Amendments RU + EA</vt:lpstr>
      <vt:lpstr>Right of Post-Reinstatement Use</vt:lpstr>
      <vt:lpstr>Right of Post-Reinstatement Use</vt:lpstr>
      <vt:lpstr>Patent validity terms</vt:lpstr>
      <vt:lpstr>Trends</vt:lpstr>
      <vt:lpstr>Filings</vt:lpstr>
      <vt:lpstr>Презентация PowerPoint</vt:lpstr>
    </vt:vector>
  </TitlesOfParts>
  <Company>Gorodissky &amp; Partners,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Acquisition in Russia</dc:title>
  <dc:creator>Юрий Кузнецов</dc:creator>
  <cp:lastModifiedBy>Sergey Dorofeev</cp:lastModifiedBy>
  <cp:revision>240</cp:revision>
  <dcterms:created xsi:type="dcterms:W3CDTF">2007-10-09T08:08:30Z</dcterms:created>
  <dcterms:modified xsi:type="dcterms:W3CDTF">2013-09-09T15:37:36Z</dcterms:modified>
</cp:coreProperties>
</file>